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0" r:id="rId2"/>
  </p:sldMasterIdLst>
  <p:notesMasterIdLst>
    <p:notesMasterId r:id="rId41"/>
  </p:notesMasterIdLst>
  <p:sldIdLst>
    <p:sldId id="310" r:id="rId3"/>
    <p:sldId id="302" r:id="rId4"/>
    <p:sldId id="315" r:id="rId5"/>
    <p:sldId id="313" r:id="rId6"/>
    <p:sldId id="316" r:id="rId7"/>
    <p:sldId id="283" r:id="rId8"/>
    <p:sldId id="285" r:id="rId9"/>
    <p:sldId id="294" r:id="rId10"/>
    <p:sldId id="295" r:id="rId11"/>
    <p:sldId id="296" r:id="rId12"/>
    <p:sldId id="297" r:id="rId13"/>
    <p:sldId id="298" r:id="rId14"/>
    <p:sldId id="264" r:id="rId15"/>
    <p:sldId id="299" r:id="rId16"/>
    <p:sldId id="303" r:id="rId17"/>
    <p:sldId id="312" r:id="rId18"/>
    <p:sldId id="314" r:id="rId19"/>
    <p:sldId id="304" r:id="rId20"/>
    <p:sldId id="305" r:id="rId21"/>
    <p:sldId id="270" r:id="rId22"/>
    <p:sldId id="306" r:id="rId23"/>
    <p:sldId id="307" r:id="rId24"/>
    <p:sldId id="308" r:id="rId25"/>
    <p:sldId id="309" r:id="rId26"/>
    <p:sldId id="274" r:id="rId27"/>
    <p:sldId id="275" r:id="rId28"/>
    <p:sldId id="276" r:id="rId29"/>
    <p:sldId id="277" r:id="rId30"/>
    <p:sldId id="278" r:id="rId31"/>
    <p:sldId id="286" r:id="rId32"/>
    <p:sldId id="279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76A8025D-CCCE-42F1-875E-E0B99F3440DC}">
          <p14:sldIdLst>
            <p14:sldId id="310"/>
          </p14:sldIdLst>
        </p14:section>
        <p14:section name="Összefoglaló szakasz" id="{A1BF5711-20A5-4FE8-ABBD-387846C446AA}">
          <p14:sldIdLst>
            <p14:sldId id="302"/>
          </p14:sldIdLst>
        </p14:section>
        <p14:section name="h" id="{AFD2FBBD-3096-4B5A-A90A-2C217F7EEDB0}">
          <p14:sldIdLst>
            <p14:sldId id="315"/>
            <p14:sldId id="313"/>
            <p14:sldId id="316"/>
            <p14:sldId id="283"/>
            <p14:sldId id="285"/>
            <p14:sldId id="294"/>
            <p14:sldId id="295"/>
            <p14:sldId id="296"/>
            <p14:sldId id="297"/>
            <p14:sldId id="298"/>
            <p14:sldId id="264"/>
            <p14:sldId id="299"/>
            <p14:sldId id="303"/>
          </p14:sldIdLst>
        </p14:section>
        <p14:section name="Szakasz 2" id="{CACC764E-2F0A-4636-A46B-FC783449BD48}">
          <p14:sldIdLst>
            <p14:sldId id="312"/>
            <p14:sldId id="314"/>
            <p14:sldId id="304"/>
            <p14:sldId id="305"/>
            <p14:sldId id="270"/>
            <p14:sldId id="306"/>
            <p14:sldId id="307"/>
            <p14:sldId id="308"/>
            <p14:sldId id="309"/>
            <p14:sldId id="274"/>
            <p14:sldId id="275"/>
            <p14:sldId id="276"/>
            <p14:sldId id="277"/>
            <p14:sldId id="278"/>
            <p14:sldId id="286"/>
            <p14:sldId id="279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Bohus" initials="PB" lastIdx="2" clrIdx="0">
    <p:extLst>
      <p:ext uri="{19B8F6BF-5375-455C-9EA6-DF929625EA0E}">
        <p15:presenceInfo xmlns:p15="http://schemas.microsoft.com/office/powerpoint/2012/main" userId="ee38471a7daad3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73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Világos stílus 2 – 1. jelölőszín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81" d="100"/>
          <a:sy n="81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hu-HU" sz="3200" b="1" dirty="0">
                <a:solidFill>
                  <a:srgbClr val="FF0000"/>
                </a:solidFill>
              </a:rPr>
              <a:t>HLB ADDITIVITÁS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5.3127983354412302E-2"/>
          <c:y val="0.13354224072975324"/>
          <c:w val="0.94687201664558773"/>
          <c:h val="0.67918230362947407"/>
        </c:manualLayout>
      </c:layout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1. adatsor</c:v>
                </c:pt>
              </c:strCache>
            </c:strRef>
          </c:tx>
          <c:spPr>
            <a:ln w="508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Munka1!$A$2:$A$5</c:f>
              <c:strCache>
                <c:ptCount val="4"/>
                <c:pt idx="0">
                  <c:v>Kategória 1</c:v>
                </c:pt>
                <c:pt idx="1">
                  <c:v>Kategória 2</c:v>
                </c:pt>
                <c:pt idx="2">
                  <c:v>Kategória 3</c:v>
                </c:pt>
                <c:pt idx="3">
                  <c:v>Kategória 4</c:v>
                </c:pt>
              </c:strCache>
            </c:strRef>
          </c:cat>
          <c:val>
            <c:numRef>
              <c:f>Munka1!$B$2:$B$5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155-4ADD-B945-449543B4E792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2. adatsor</c:v>
                </c:pt>
              </c:strCache>
            </c:strRef>
          </c:tx>
          <c:spPr>
            <a:ln w="508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Munka1!$A$2:$A$5</c:f>
              <c:strCache>
                <c:ptCount val="4"/>
                <c:pt idx="0">
                  <c:v>Kategória 1</c:v>
                </c:pt>
                <c:pt idx="1">
                  <c:v>Kategória 2</c:v>
                </c:pt>
                <c:pt idx="2">
                  <c:v>Kategória 3</c:v>
                </c:pt>
                <c:pt idx="3">
                  <c:v>Kategória 4</c:v>
                </c:pt>
              </c:strCache>
            </c:strRef>
          </c:cat>
          <c:val>
            <c:numRef>
              <c:f>Munka1!$C$2:$C$5</c:f>
              <c:numCache>
                <c:formatCode>General</c:formatCode>
                <c:ptCount val="4"/>
                <c:pt idx="0">
                  <c:v>7</c:v>
                </c:pt>
                <c:pt idx="1">
                  <c:v>10</c:v>
                </c:pt>
                <c:pt idx="2">
                  <c:v>13</c:v>
                </c:pt>
                <c:pt idx="3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155-4ADD-B945-449543B4E792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3. adatsor</c:v>
                </c:pt>
              </c:strCache>
            </c:strRef>
          </c:tx>
          <c:spPr>
            <a:ln w="508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Munka1!$A$2:$A$5</c:f>
              <c:strCache>
                <c:ptCount val="4"/>
                <c:pt idx="0">
                  <c:v>Kategória 1</c:v>
                </c:pt>
                <c:pt idx="1">
                  <c:v>Kategória 2</c:v>
                </c:pt>
                <c:pt idx="2">
                  <c:v>Kategória 3</c:v>
                </c:pt>
                <c:pt idx="3">
                  <c:v>Kategória 4</c:v>
                </c:pt>
              </c:strCache>
            </c:strRef>
          </c:cat>
          <c:val>
            <c:numRef>
              <c:f>Munka1!$D$2:$D$5</c:f>
              <c:numCache>
                <c:formatCode>General</c:formatCode>
                <c:ptCount val="4"/>
                <c:pt idx="0">
                  <c:v>9</c:v>
                </c:pt>
                <c:pt idx="1">
                  <c:v>12</c:v>
                </c:pt>
                <c:pt idx="2">
                  <c:v>15</c:v>
                </c:pt>
                <c:pt idx="3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155-4ADD-B945-449543B4E7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9296783"/>
        <c:axId val="443080287"/>
      </c:lineChart>
      <c:catAx>
        <c:axId val="44929678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3080287"/>
        <c:crosses val="autoZero"/>
        <c:auto val="1"/>
        <c:lblAlgn val="ctr"/>
        <c:lblOffset val="100"/>
        <c:noMultiLvlLbl val="0"/>
      </c:catAx>
      <c:valAx>
        <c:axId val="443080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49296783"/>
        <c:crosses val="autoZero"/>
        <c:crossBetween val="between"/>
      </c:valAx>
      <c:spPr>
        <a:solidFill>
          <a:schemeClr val="bg1">
            <a:lumMod val="85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85000"/>
      </a:schemeClr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0T18:07:40.450" idx="2">
    <p:pos x="7314" y="1336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5DF60F-7C96-41DA-8EDF-288FD66534AA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5007BCD-0C86-4D96-8AC1-E218918C08FD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B73A1">
            <a:alpha val="49804"/>
          </a:srgbClr>
        </a:solidFill>
        <a:ln>
          <a:noFill/>
        </a:ln>
      </dgm:spPr>
      <dgm:t>
        <a:bodyPr/>
        <a:lstStyle/>
        <a:p>
          <a:r>
            <a:rPr lang="en-GB" sz="1800" b="0" i="0"/>
            <a:t>az emulgátor választás megkönnyítése</a:t>
          </a:r>
          <a:endParaRPr lang="en-US" sz="1800" b="0" dirty="0"/>
        </a:p>
      </dgm:t>
    </dgm:pt>
    <dgm:pt modelId="{30738767-CE00-48AD-BC39-FDD2DBA203B9}" type="parTrans" cxnId="{21F967F1-4FF4-46D4-A860-D916399FC474}">
      <dgm:prSet/>
      <dgm:spPr/>
      <dgm:t>
        <a:bodyPr/>
        <a:lstStyle/>
        <a:p>
          <a:endParaRPr lang="en-US"/>
        </a:p>
      </dgm:t>
    </dgm:pt>
    <dgm:pt modelId="{47FA53E6-EB16-425A-BA84-70D1000CEE46}" type="sibTrans" cxnId="{21F967F1-4FF4-46D4-A860-D916399FC474}">
      <dgm:prSet/>
      <dgm:spPr/>
      <dgm:t>
        <a:bodyPr/>
        <a:lstStyle/>
        <a:p>
          <a:endParaRPr lang="en-US"/>
        </a:p>
      </dgm:t>
    </dgm:pt>
    <dgm:pt modelId="{A00C1A98-5A9D-49A5-9CA3-3F28E55A7085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196"/>
          </a:schemeClr>
        </a:solidFill>
        <a:ln>
          <a:noFill/>
        </a:ln>
      </dgm:spPr>
      <dgm:t>
        <a:bodyPr/>
        <a:lstStyle/>
        <a:p>
          <a:r>
            <a:rPr lang="en-GB" sz="1800" b="0" i="0"/>
            <a:t>az emulgátor molekula jellemzése</a:t>
          </a:r>
          <a:endParaRPr lang="en-US" sz="1800" b="0" dirty="0"/>
        </a:p>
      </dgm:t>
    </dgm:pt>
    <dgm:pt modelId="{12398F66-A73C-4665-92A8-BBAAEF6CA8CD}" type="parTrans" cxnId="{22FBDCF8-FA3E-433F-AB3D-841EE13C2562}">
      <dgm:prSet/>
      <dgm:spPr/>
      <dgm:t>
        <a:bodyPr/>
        <a:lstStyle/>
        <a:p>
          <a:endParaRPr lang="en-US"/>
        </a:p>
      </dgm:t>
    </dgm:pt>
    <dgm:pt modelId="{83BF2956-F7AD-4A5F-91F2-B7DA58C54729}" type="sibTrans" cxnId="{22FBDCF8-FA3E-433F-AB3D-841EE13C2562}">
      <dgm:prSet/>
      <dgm:spPr/>
      <dgm:t>
        <a:bodyPr/>
        <a:lstStyle/>
        <a:p>
          <a:endParaRPr lang="en-US"/>
        </a:p>
      </dgm:t>
    </dgm:pt>
    <dgm:pt modelId="{4EC92700-9133-4024-A353-822DB4D907F8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2">
            <a:lumMod val="75000"/>
            <a:alpha val="50196"/>
          </a:schemeClr>
        </a:solidFill>
        <a:ln>
          <a:noFill/>
        </a:ln>
      </dgm:spPr>
      <dgm:t>
        <a:bodyPr/>
        <a:lstStyle/>
        <a:p>
          <a:r>
            <a:rPr lang="hu-HU" sz="1800" b="0"/>
            <a:t>nem</a:t>
          </a:r>
          <a:r>
            <a:rPr lang="en-GB" sz="1800" b="0"/>
            <a:t> </a:t>
          </a:r>
          <a:r>
            <a:rPr lang="hu-HU" sz="1800" b="0"/>
            <a:t>csak az emulgátornak, hanem az emulgálandó folyadéknak is egy karaktere az </a:t>
          </a:r>
          <a:r>
            <a:rPr lang="en-GB" sz="1800" b="0"/>
            <a:t>ún.</a:t>
          </a:r>
          <a:r>
            <a:rPr lang="hu-HU" sz="1800" b="0"/>
            <a:t> HLB, </a:t>
          </a:r>
          <a:br>
            <a:rPr lang="en-GB" sz="1800" b="0"/>
          </a:br>
          <a:r>
            <a:rPr lang="hu-HU" sz="1800" b="0"/>
            <a:t>a folyadék esetében ezt szükséges HLB</a:t>
          </a:r>
          <a:r>
            <a:rPr lang="en-GB" sz="1800" b="0"/>
            <a:t>-</a:t>
          </a:r>
          <a:r>
            <a:rPr lang="hu-HU" sz="1800" b="0"/>
            <a:t>nek </a:t>
          </a:r>
          <a:br>
            <a:rPr lang="en-GB" sz="1800" b="0"/>
          </a:br>
          <a:r>
            <a:rPr lang="hu-HU" sz="1800" b="0"/>
            <a:t>(required HLB) nevezzük</a:t>
          </a:r>
          <a:endParaRPr lang="en-US" sz="1800" b="0" dirty="0"/>
        </a:p>
      </dgm:t>
    </dgm:pt>
    <dgm:pt modelId="{5DE7B912-66E4-493B-80D8-406F021D254B}" type="parTrans" cxnId="{E3501CD7-50CA-47A6-9403-B5D67BCDA888}">
      <dgm:prSet/>
      <dgm:spPr/>
      <dgm:t>
        <a:bodyPr/>
        <a:lstStyle/>
        <a:p>
          <a:endParaRPr lang="hu-HU"/>
        </a:p>
      </dgm:t>
    </dgm:pt>
    <dgm:pt modelId="{B9387030-C927-4E95-888B-4DFC9E273611}" type="sibTrans" cxnId="{E3501CD7-50CA-47A6-9403-B5D67BCDA888}">
      <dgm:prSet/>
      <dgm:spPr/>
      <dgm:t>
        <a:bodyPr/>
        <a:lstStyle/>
        <a:p>
          <a:endParaRPr lang="hu-HU"/>
        </a:p>
      </dgm:t>
    </dgm:pt>
    <dgm:pt modelId="{73EA9BCF-8A6C-4BB0-A61A-1BE845BE0E07}" type="pres">
      <dgm:prSet presAssocID="{495DF60F-7C96-41DA-8EDF-288FD66534AA}" presName="linear" presStyleCnt="0">
        <dgm:presLayoutVars>
          <dgm:animLvl val="lvl"/>
          <dgm:resizeHandles val="exact"/>
        </dgm:presLayoutVars>
      </dgm:prSet>
      <dgm:spPr/>
    </dgm:pt>
    <dgm:pt modelId="{38CDBB01-81B0-4FF5-B96D-946E24EF46A6}" type="pres">
      <dgm:prSet presAssocID="{15007BCD-0C86-4D96-8AC1-E218918C08FD}" presName="parentText" presStyleLbl="node1" presStyleIdx="0" presStyleCnt="3" custScaleY="57744">
        <dgm:presLayoutVars>
          <dgm:chMax val="0"/>
          <dgm:bulletEnabled val="1"/>
        </dgm:presLayoutVars>
      </dgm:prSet>
      <dgm:spPr/>
    </dgm:pt>
    <dgm:pt modelId="{19B24D16-EC1D-4524-8DB5-997A74E6A12C}" type="pres">
      <dgm:prSet presAssocID="{47FA53E6-EB16-425A-BA84-70D1000CEE46}" presName="spacer" presStyleCnt="0"/>
      <dgm:spPr/>
    </dgm:pt>
    <dgm:pt modelId="{2C0DE273-9E96-4D5A-AC10-099E61B31A8C}" type="pres">
      <dgm:prSet presAssocID="{A00C1A98-5A9D-49A5-9CA3-3F28E55A7085}" presName="parentText" presStyleLbl="node1" presStyleIdx="1" presStyleCnt="3" custScaleY="57744">
        <dgm:presLayoutVars>
          <dgm:chMax val="0"/>
          <dgm:bulletEnabled val="1"/>
        </dgm:presLayoutVars>
      </dgm:prSet>
      <dgm:spPr/>
    </dgm:pt>
    <dgm:pt modelId="{3EE45250-E61C-453D-A500-1C4F5B472F4C}" type="pres">
      <dgm:prSet presAssocID="{83BF2956-F7AD-4A5F-91F2-B7DA58C54729}" presName="spacer" presStyleCnt="0"/>
      <dgm:spPr/>
    </dgm:pt>
    <dgm:pt modelId="{B67938B2-BD11-4D6E-828B-C9E8D5A970E4}" type="pres">
      <dgm:prSet presAssocID="{4EC92700-9133-4024-A353-822DB4D907F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E972D28-8F00-4B24-9B28-69FD5788174B}" type="presOf" srcId="{A00C1A98-5A9D-49A5-9CA3-3F28E55A7085}" destId="{2C0DE273-9E96-4D5A-AC10-099E61B31A8C}" srcOrd="0" destOrd="0" presId="urn:microsoft.com/office/officeart/2005/8/layout/vList2"/>
    <dgm:cxn modelId="{EF9CAB5F-584A-4341-861F-8CEAB9C699C8}" type="presOf" srcId="{4EC92700-9133-4024-A353-822DB4D907F8}" destId="{B67938B2-BD11-4D6E-828B-C9E8D5A970E4}" srcOrd="0" destOrd="0" presId="urn:microsoft.com/office/officeart/2005/8/layout/vList2"/>
    <dgm:cxn modelId="{CB74A880-F444-4C14-A5E5-E1AA26EC795C}" type="presOf" srcId="{495DF60F-7C96-41DA-8EDF-288FD66534AA}" destId="{73EA9BCF-8A6C-4BB0-A61A-1BE845BE0E07}" srcOrd="0" destOrd="0" presId="urn:microsoft.com/office/officeart/2005/8/layout/vList2"/>
    <dgm:cxn modelId="{E3501CD7-50CA-47A6-9403-B5D67BCDA888}" srcId="{495DF60F-7C96-41DA-8EDF-288FD66534AA}" destId="{4EC92700-9133-4024-A353-822DB4D907F8}" srcOrd="2" destOrd="0" parTransId="{5DE7B912-66E4-493B-80D8-406F021D254B}" sibTransId="{B9387030-C927-4E95-888B-4DFC9E273611}"/>
    <dgm:cxn modelId="{3D5828E4-93DE-4DD4-B99E-22777AA853C6}" type="presOf" srcId="{15007BCD-0C86-4D96-8AC1-E218918C08FD}" destId="{38CDBB01-81B0-4FF5-B96D-946E24EF46A6}" srcOrd="0" destOrd="0" presId="urn:microsoft.com/office/officeart/2005/8/layout/vList2"/>
    <dgm:cxn modelId="{21F967F1-4FF4-46D4-A860-D916399FC474}" srcId="{495DF60F-7C96-41DA-8EDF-288FD66534AA}" destId="{15007BCD-0C86-4D96-8AC1-E218918C08FD}" srcOrd="0" destOrd="0" parTransId="{30738767-CE00-48AD-BC39-FDD2DBA203B9}" sibTransId="{47FA53E6-EB16-425A-BA84-70D1000CEE46}"/>
    <dgm:cxn modelId="{22FBDCF8-FA3E-433F-AB3D-841EE13C2562}" srcId="{495DF60F-7C96-41DA-8EDF-288FD66534AA}" destId="{A00C1A98-5A9D-49A5-9CA3-3F28E55A7085}" srcOrd="1" destOrd="0" parTransId="{12398F66-A73C-4665-92A8-BBAAEF6CA8CD}" sibTransId="{83BF2956-F7AD-4A5F-91F2-B7DA58C54729}"/>
    <dgm:cxn modelId="{908CCDB0-85C8-498B-B2CD-0D8419B90068}" type="presParOf" srcId="{73EA9BCF-8A6C-4BB0-A61A-1BE845BE0E07}" destId="{38CDBB01-81B0-4FF5-B96D-946E24EF46A6}" srcOrd="0" destOrd="0" presId="urn:microsoft.com/office/officeart/2005/8/layout/vList2"/>
    <dgm:cxn modelId="{7BFD9DAD-4160-440F-90C1-38F4ED768D35}" type="presParOf" srcId="{73EA9BCF-8A6C-4BB0-A61A-1BE845BE0E07}" destId="{19B24D16-EC1D-4524-8DB5-997A74E6A12C}" srcOrd="1" destOrd="0" presId="urn:microsoft.com/office/officeart/2005/8/layout/vList2"/>
    <dgm:cxn modelId="{82368A1B-639D-499A-BC5E-75EE06BD3258}" type="presParOf" srcId="{73EA9BCF-8A6C-4BB0-A61A-1BE845BE0E07}" destId="{2C0DE273-9E96-4D5A-AC10-099E61B31A8C}" srcOrd="2" destOrd="0" presId="urn:microsoft.com/office/officeart/2005/8/layout/vList2"/>
    <dgm:cxn modelId="{13050D23-DB4F-4FB7-B40A-E4F4833022EA}" type="presParOf" srcId="{73EA9BCF-8A6C-4BB0-A61A-1BE845BE0E07}" destId="{3EE45250-E61C-453D-A500-1C4F5B472F4C}" srcOrd="3" destOrd="0" presId="urn:microsoft.com/office/officeart/2005/8/layout/vList2"/>
    <dgm:cxn modelId="{42E52D1B-24FE-4B2F-8ED9-AE639D2D9E43}" type="presParOf" srcId="{73EA9BCF-8A6C-4BB0-A61A-1BE845BE0E07}" destId="{B67938B2-BD11-4D6E-828B-C9E8D5A970E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7748FE-6209-41FE-970E-43B56FF5D0F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7968D7E-DA6E-4384-BE50-3E224D75F3E2}">
      <dgm:prSet custT="1"/>
      <dgm:spPr>
        <a:solidFill>
          <a:srgbClr val="002060">
            <a:alpha val="40000"/>
          </a:srgbClr>
        </a:solidFill>
      </dgm:spPr>
      <dgm:t>
        <a:bodyPr/>
        <a:lstStyle/>
        <a:p>
          <a:r>
            <a:rPr lang="hu-HU" sz="2800" b="1" dirty="0"/>
            <a:t>EC készítménynek tartalmaznia kell </a:t>
          </a:r>
          <a:r>
            <a:rPr lang="hu-HU" sz="2800" b="1" dirty="0" err="1"/>
            <a:t>emulgeátort</a:t>
          </a:r>
          <a:endParaRPr lang="en-US" sz="2800" b="1" dirty="0"/>
        </a:p>
      </dgm:t>
    </dgm:pt>
    <dgm:pt modelId="{D40AF1E2-30E9-40C7-8CB0-F7CB5F89874B}" type="parTrans" cxnId="{9B57C508-A1E6-4A7F-82B4-EDE816368076}">
      <dgm:prSet/>
      <dgm:spPr/>
      <dgm:t>
        <a:bodyPr/>
        <a:lstStyle/>
        <a:p>
          <a:endParaRPr lang="en-US"/>
        </a:p>
      </dgm:t>
    </dgm:pt>
    <dgm:pt modelId="{DD757B07-CD4A-45DC-84DB-FFC2E5F3A03A}" type="sibTrans" cxnId="{9B57C508-A1E6-4A7F-82B4-EDE816368076}">
      <dgm:prSet/>
      <dgm:spPr/>
      <dgm:t>
        <a:bodyPr/>
        <a:lstStyle/>
        <a:p>
          <a:endParaRPr lang="en-US"/>
        </a:p>
      </dgm:t>
    </dgm:pt>
    <dgm:pt modelId="{79C0D152-65FF-4AC3-97FD-45EDA5F6B17E}">
      <dgm:prSet/>
      <dgm:spPr>
        <a:solidFill>
          <a:srgbClr val="002060">
            <a:alpha val="40000"/>
          </a:srgbClr>
        </a:solidFill>
      </dgm:spPr>
      <dgm:t>
        <a:bodyPr/>
        <a:lstStyle/>
        <a:p>
          <a:r>
            <a:rPr lang="hu-HU" b="1" dirty="0"/>
            <a:t>Az </a:t>
          </a:r>
          <a:r>
            <a:rPr lang="hu-HU" b="1" dirty="0" err="1"/>
            <a:t>emulgeátor</a:t>
          </a:r>
          <a:r>
            <a:rPr lang="hu-HU" b="1" dirty="0"/>
            <a:t> mennyisége és tulajdonságai befolyásolja az emulzió stabilitását, számos tényezőtől függ az </a:t>
          </a:r>
          <a:r>
            <a:rPr lang="hu-HU" b="1" dirty="0" err="1"/>
            <a:t>emulgeátor</a:t>
          </a:r>
          <a:r>
            <a:rPr lang="hu-HU" b="1" dirty="0"/>
            <a:t>  „teljesítménye”.</a:t>
          </a:r>
          <a:endParaRPr lang="en-US" b="1" dirty="0"/>
        </a:p>
      </dgm:t>
    </dgm:pt>
    <dgm:pt modelId="{0063F642-101B-4216-AA6D-3775BD9F61D2}" type="parTrans" cxnId="{1AEF61FA-DFA7-4758-A812-23D2045F001B}">
      <dgm:prSet/>
      <dgm:spPr/>
      <dgm:t>
        <a:bodyPr/>
        <a:lstStyle/>
        <a:p>
          <a:endParaRPr lang="en-US"/>
        </a:p>
      </dgm:t>
    </dgm:pt>
    <dgm:pt modelId="{FDDDFBC5-A6A8-444E-A42E-6088B7D7850F}" type="sibTrans" cxnId="{1AEF61FA-DFA7-4758-A812-23D2045F001B}">
      <dgm:prSet/>
      <dgm:spPr/>
      <dgm:t>
        <a:bodyPr/>
        <a:lstStyle/>
        <a:p>
          <a:endParaRPr lang="en-US"/>
        </a:p>
      </dgm:t>
    </dgm:pt>
    <dgm:pt modelId="{7F42BF7E-BEAA-4ECB-8FAD-DE48CD5C8BA8}">
      <dgm:prSet/>
      <dgm:spPr>
        <a:solidFill>
          <a:srgbClr val="002060">
            <a:alpha val="40000"/>
          </a:srgbClr>
        </a:solidFill>
      </dgm:spPr>
      <dgm:t>
        <a:bodyPr/>
        <a:lstStyle/>
        <a:p>
          <a:r>
            <a:rPr lang="hu-HU" b="1" dirty="0"/>
            <a:t>Fontos faktorok: </a:t>
          </a:r>
          <a:r>
            <a:rPr lang="hu-HU" b="1" dirty="0" err="1"/>
            <a:t>vizkeménység</a:t>
          </a:r>
          <a:r>
            <a:rPr lang="hu-HU" b="1" dirty="0"/>
            <a:t>, víz hőmérséklet, </a:t>
          </a:r>
          <a:r>
            <a:rPr lang="hu-HU" b="1" dirty="0" err="1"/>
            <a:t>hígitási</a:t>
          </a:r>
          <a:r>
            <a:rPr lang="hu-HU" b="1" dirty="0"/>
            <a:t>  arány, más  tényezők (keverési megoldások</a:t>
          </a:r>
          <a:r>
            <a:rPr lang="hu-HU" dirty="0"/>
            <a:t>)</a:t>
          </a:r>
          <a:endParaRPr lang="en-US" dirty="0"/>
        </a:p>
      </dgm:t>
    </dgm:pt>
    <dgm:pt modelId="{4F994FC3-F6CA-464B-80D1-7ACDE0484076}" type="parTrans" cxnId="{926DEA98-5D09-4D45-B880-E9F8AC4E5B89}">
      <dgm:prSet/>
      <dgm:spPr/>
      <dgm:t>
        <a:bodyPr/>
        <a:lstStyle/>
        <a:p>
          <a:endParaRPr lang="en-US"/>
        </a:p>
      </dgm:t>
    </dgm:pt>
    <dgm:pt modelId="{4E7B6AEC-8CC8-4FDA-8246-6FD3877CBFFA}" type="sibTrans" cxnId="{926DEA98-5D09-4D45-B880-E9F8AC4E5B89}">
      <dgm:prSet/>
      <dgm:spPr/>
      <dgm:t>
        <a:bodyPr/>
        <a:lstStyle/>
        <a:p>
          <a:endParaRPr lang="en-US"/>
        </a:p>
      </dgm:t>
    </dgm:pt>
    <dgm:pt modelId="{B6480811-D7A4-4831-868C-0B30C98B0461}" type="pres">
      <dgm:prSet presAssocID="{577748FE-6209-41FE-970E-43B56FF5D0FC}" presName="linear" presStyleCnt="0">
        <dgm:presLayoutVars>
          <dgm:animLvl val="lvl"/>
          <dgm:resizeHandles val="exact"/>
        </dgm:presLayoutVars>
      </dgm:prSet>
      <dgm:spPr/>
    </dgm:pt>
    <dgm:pt modelId="{E27CA360-46FE-4476-AFA5-C6046332EA25}" type="pres">
      <dgm:prSet presAssocID="{57968D7E-DA6E-4384-BE50-3E224D75F3E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064E38-1352-4795-96BA-82AB13DF720A}" type="pres">
      <dgm:prSet presAssocID="{DD757B07-CD4A-45DC-84DB-FFC2E5F3A03A}" presName="spacer" presStyleCnt="0"/>
      <dgm:spPr/>
    </dgm:pt>
    <dgm:pt modelId="{6199CE1B-9082-40E2-8F4A-78AAC144F1AD}" type="pres">
      <dgm:prSet presAssocID="{79C0D152-65FF-4AC3-97FD-45EDA5F6B17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27457AD-F600-4390-A644-D46E1C19CC02}" type="pres">
      <dgm:prSet presAssocID="{FDDDFBC5-A6A8-444E-A42E-6088B7D7850F}" presName="spacer" presStyleCnt="0"/>
      <dgm:spPr/>
    </dgm:pt>
    <dgm:pt modelId="{B2C2B123-4DBC-455A-ABD3-929D30AD1EA7}" type="pres">
      <dgm:prSet presAssocID="{7F42BF7E-BEAA-4ECB-8FAD-DE48CD5C8BA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B57C508-A1E6-4A7F-82B4-EDE816368076}" srcId="{577748FE-6209-41FE-970E-43B56FF5D0FC}" destId="{57968D7E-DA6E-4384-BE50-3E224D75F3E2}" srcOrd="0" destOrd="0" parTransId="{D40AF1E2-30E9-40C7-8CB0-F7CB5F89874B}" sibTransId="{DD757B07-CD4A-45DC-84DB-FFC2E5F3A03A}"/>
    <dgm:cxn modelId="{FC575310-AEFB-4039-92C9-08C47083B847}" type="presOf" srcId="{79C0D152-65FF-4AC3-97FD-45EDA5F6B17E}" destId="{6199CE1B-9082-40E2-8F4A-78AAC144F1AD}" srcOrd="0" destOrd="0" presId="urn:microsoft.com/office/officeart/2005/8/layout/vList2"/>
    <dgm:cxn modelId="{03D1EF2F-6D16-4AB1-9172-9FA0E32BCCD8}" type="presOf" srcId="{7F42BF7E-BEAA-4ECB-8FAD-DE48CD5C8BA8}" destId="{B2C2B123-4DBC-455A-ABD3-929D30AD1EA7}" srcOrd="0" destOrd="0" presId="urn:microsoft.com/office/officeart/2005/8/layout/vList2"/>
    <dgm:cxn modelId="{59D86947-B7C5-4C30-A9AE-4AE2ABB678E3}" type="presOf" srcId="{577748FE-6209-41FE-970E-43B56FF5D0FC}" destId="{B6480811-D7A4-4831-868C-0B30C98B0461}" srcOrd="0" destOrd="0" presId="urn:microsoft.com/office/officeart/2005/8/layout/vList2"/>
    <dgm:cxn modelId="{926DEA98-5D09-4D45-B880-E9F8AC4E5B89}" srcId="{577748FE-6209-41FE-970E-43B56FF5D0FC}" destId="{7F42BF7E-BEAA-4ECB-8FAD-DE48CD5C8BA8}" srcOrd="2" destOrd="0" parTransId="{4F994FC3-F6CA-464B-80D1-7ACDE0484076}" sibTransId="{4E7B6AEC-8CC8-4FDA-8246-6FD3877CBFFA}"/>
    <dgm:cxn modelId="{F95BE6A8-B1B5-4578-B853-11B2F1D59271}" type="presOf" srcId="{57968D7E-DA6E-4384-BE50-3E224D75F3E2}" destId="{E27CA360-46FE-4476-AFA5-C6046332EA25}" srcOrd="0" destOrd="0" presId="urn:microsoft.com/office/officeart/2005/8/layout/vList2"/>
    <dgm:cxn modelId="{1AEF61FA-DFA7-4758-A812-23D2045F001B}" srcId="{577748FE-6209-41FE-970E-43B56FF5D0FC}" destId="{79C0D152-65FF-4AC3-97FD-45EDA5F6B17E}" srcOrd="1" destOrd="0" parTransId="{0063F642-101B-4216-AA6D-3775BD9F61D2}" sibTransId="{FDDDFBC5-A6A8-444E-A42E-6088B7D7850F}"/>
    <dgm:cxn modelId="{0CD9EAEF-EBEE-4BD2-85C6-FD0600E99A85}" type="presParOf" srcId="{B6480811-D7A4-4831-868C-0B30C98B0461}" destId="{E27CA360-46FE-4476-AFA5-C6046332EA25}" srcOrd="0" destOrd="0" presId="urn:microsoft.com/office/officeart/2005/8/layout/vList2"/>
    <dgm:cxn modelId="{A5D157A9-7F08-4FEF-B660-054A423C7F8B}" type="presParOf" srcId="{B6480811-D7A4-4831-868C-0B30C98B0461}" destId="{7C064E38-1352-4795-96BA-82AB13DF720A}" srcOrd="1" destOrd="0" presId="urn:microsoft.com/office/officeart/2005/8/layout/vList2"/>
    <dgm:cxn modelId="{06CE0C81-F8FB-441A-BEEA-BC18C72EF19E}" type="presParOf" srcId="{B6480811-D7A4-4831-868C-0B30C98B0461}" destId="{6199CE1B-9082-40E2-8F4A-78AAC144F1AD}" srcOrd="2" destOrd="0" presId="urn:microsoft.com/office/officeart/2005/8/layout/vList2"/>
    <dgm:cxn modelId="{BEF02A61-B5B8-44CC-801D-BDE4359D7038}" type="presParOf" srcId="{B6480811-D7A4-4831-868C-0B30C98B0461}" destId="{B27457AD-F600-4390-A644-D46E1C19CC02}" srcOrd="3" destOrd="0" presId="urn:microsoft.com/office/officeart/2005/8/layout/vList2"/>
    <dgm:cxn modelId="{5791D26F-E303-4F69-B212-D9F19BB8271B}" type="presParOf" srcId="{B6480811-D7A4-4831-868C-0B30C98B0461}" destId="{B2C2B123-4DBC-455A-ABD3-929D30AD1EA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4C6B6E-F7F2-4860-A3AB-AD8CEC4BAAB5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23B8F68-33AA-493F-8B6B-7D088E85AFBF}">
      <dgm:prSet/>
      <dgm:spPr>
        <a:solidFill>
          <a:srgbClr val="FF0000">
            <a:alpha val="40000"/>
          </a:srgbClr>
        </a:solidFill>
      </dgm:spPr>
      <dgm:t>
        <a:bodyPr/>
        <a:lstStyle/>
        <a:p>
          <a:r>
            <a:rPr lang="hu-HU" b="1" dirty="0"/>
            <a:t>ELSŐ EMULGEÁTOR-KEVERÉK: EMULGEÁTOR A és EMULGEÁTOR B</a:t>
          </a:r>
        </a:p>
      </dgm:t>
    </dgm:pt>
    <dgm:pt modelId="{633BAB37-E496-4996-B149-D6336F4C910E}" type="parTrans" cxnId="{70941A7E-35F9-40C9-AD64-B9D7A33514D3}">
      <dgm:prSet/>
      <dgm:spPr/>
      <dgm:t>
        <a:bodyPr/>
        <a:lstStyle/>
        <a:p>
          <a:endParaRPr lang="en-US"/>
        </a:p>
      </dgm:t>
    </dgm:pt>
    <dgm:pt modelId="{592F3659-A5E7-4FE0-9AD8-C0B715FAD5F4}" type="sibTrans" cxnId="{70941A7E-35F9-40C9-AD64-B9D7A33514D3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4A274B03-933A-451B-87AA-51914236C48B}">
      <dgm:prSet/>
      <dgm:spPr>
        <a:solidFill>
          <a:schemeClr val="accent3"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r>
            <a:rPr lang="hu-HU" b="1" dirty="0"/>
            <a:t>MÁSODIK EMULGEÁTOR KEVERÉK: EMULGEÁTOR C és EMULGEÁTOR D</a:t>
          </a:r>
          <a:endParaRPr lang="en-US" b="1" dirty="0"/>
        </a:p>
      </dgm:t>
    </dgm:pt>
    <dgm:pt modelId="{A55C0CAE-0324-48B4-A396-71F77EA417DD}" type="parTrans" cxnId="{FA85186D-48CE-4A14-BD74-E95A22C6E47A}">
      <dgm:prSet/>
      <dgm:spPr/>
      <dgm:t>
        <a:bodyPr/>
        <a:lstStyle/>
        <a:p>
          <a:endParaRPr lang="en-US"/>
        </a:p>
      </dgm:t>
    </dgm:pt>
    <dgm:pt modelId="{36DEBB53-3F1E-4750-9415-796B912EA401}" type="sibTrans" cxnId="{FA85186D-48CE-4A14-BD74-E95A22C6E47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5C6A8E3-6905-4B23-8855-4F8E428A89DC}">
      <dgm:prSet/>
      <dgm:spPr>
        <a:solidFill>
          <a:srgbClr val="0070C0">
            <a:alpha val="40000"/>
          </a:srgbClr>
        </a:solidFill>
      </dgm:spPr>
      <dgm:t>
        <a:bodyPr/>
        <a:lstStyle/>
        <a:p>
          <a:r>
            <a:rPr lang="hu-HU" b="1" dirty="0"/>
            <a:t>HARMADIK EMULGEÁTOR KEVERÉK:  EMULGEÁTOR E és EMULGEÁTOR F</a:t>
          </a:r>
          <a:endParaRPr lang="en-US" b="1" dirty="0"/>
        </a:p>
      </dgm:t>
    </dgm:pt>
    <dgm:pt modelId="{746CC54C-2234-45CA-B7B3-BBA51699B206}" type="parTrans" cxnId="{9748966C-A407-4E4D-BAFC-9C2C0FA5705A}">
      <dgm:prSet/>
      <dgm:spPr/>
      <dgm:t>
        <a:bodyPr/>
        <a:lstStyle/>
        <a:p>
          <a:endParaRPr lang="en-US"/>
        </a:p>
      </dgm:t>
    </dgm:pt>
    <dgm:pt modelId="{ABD7CA11-2EBE-499E-A807-39B881052297}" type="sibTrans" cxnId="{9748966C-A407-4E4D-BAFC-9C2C0FA5705A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2BE9A0D8-BDC8-43D0-854B-EB49F1B6165C}" type="pres">
      <dgm:prSet presAssocID="{F04C6B6E-F7F2-4860-A3AB-AD8CEC4BAAB5}" presName="Name0" presStyleCnt="0">
        <dgm:presLayoutVars>
          <dgm:animLvl val="lvl"/>
          <dgm:resizeHandles val="exact"/>
        </dgm:presLayoutVars>
      </dgm:prSet>
      <dgm:spPr/>
    </dgm:pt>
    <dgm:pt modelId="{CF9013C5-F95E-43B8-B0AA-B0D54AD911F3}" type="pres">
      <dgm:prSet presAssocID="{523B8F68-33AA-493F-8B6B-7D088E85AFBF}" presName="compositeNode" presStyleCnt="0">
        <dgm:presLayoutVars>
          <dgm:bulletEnabled val="1"/>
        </dgm:presLayoutVars>
      </dgm:prSet>
      <dgm:spPr/>
    </dgm:pt>
    <dgm:pt modelId="{B499C658-E2FA-42A4-9E07-23040AF966AF}" type="pres">
      <dgm:prSet presAssocID="{523B8F68-33AA-493F-8B6B-7D088E85AFBF}" presName="bgRect" presStyleLbl="alignNode1" presStyleIdx="0" presStyleCnt="3" custLinFactNeighborX="-20"/>
      <dgm:spPr/>
    </dgm:pt>
    <dgm:pt modelId="{1A28F38E-6E0E-4756-81EE-20E2598720ED}" type="pres">
      <dgm:prSet presAssocID="{592F3659-A5E7-4FE0-9AD8-C0B715FAD5F4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421EB1CF-3DE7-4DE9-AFD6-574B4AE1EA69}" type="pres">
      <dgm:prSet presAssocID="{523B8F68-33AA-493F-8B6B-7D088E85AFBF}" presName="nodeRect" presStyleLbl="alignNode1" presStyleIdx="0" presStyleCnt="3">
        <dgm:presLayoutVars>
          <dgm:bulletEnabled val="1"/>
        </dgm:presLayoutVars>
      </dgm:prSet>
      <dgm:spPr/>
    </dgm:pt>
    <dgm:pt modelId="{60DA900B-0944-4DA0-809A-EF625123C235}" type="pres">
      <dgm:prSet presAssocID="{592F3659-A5E7-4FE0-9AD8-C0B715FAD5F4}" presName="sibTrans" presStyleCnt="0"/>
      <dgm:spPr/>
    </dgm:pt>
    <dgm:pt modelId="{C629F4D4-2AD4-428C-841C-A8F9F0CCA811}" type="pres">
      <dgm:prSet presAssocID="{4A274B03-933A-451B-87AA-51914236C48B}" presName="compositeNode" presStyleCnt="0">
        <dgm:presLayoutVars>
          <dgm:bulletEnabled val="1"/>
        </dgm:presLayoutVars>
      </dgm:prSet>
      <dgm:spPr/>
    </dgm:pt>
    <dgm:pt modelId="{7D0410C8-5E53-41B7-B6FB-35ADEB9D1494}" type="pres">
      <dgm:prSet presAssocID="{4A274B03-933A-451B-87AA-51914236C48B}" presName="bgRect" presStyleLbl="alignNode1" presStyleIdx="1" presStyleCnt="3"/>
      <dgm:spPr/>
    </dgm:pt>
    <dgm:pt modelId="{63AD2A07-CEF9-468E-93AD-64A9D23018A8}" type="pres">
      <dgm:prSet presAssocID="{36DEBB53-3F1E-4750-9415-796B912EA401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46F450DC-81DC-4B48-8A87-B41F52873ED0}" type="pres">
      <dgm:prSet presAssocID="{4A274B03-933A-451B-87AA-51914236C48B}" presName="nodeRect" presStyleLbl="alignNode1" presStyleIdx="1" presStyleCnt="3">
        <dgm:presLayoutVars>
          <dgm:bulletEnabled val="1"/>
        </dgm:presLayoutVars>
      </dgm:prSet>
      <dgm:spPr/>
    </dgm:pt>
    <dgm:pt modelId="{36C07EE5-FA72-4006-8F8B-634679E2782D}" type="pres">
      <dgm:prSet presAssocID="{36DEBB53-3F1E-4750-9415-796B912EA401}" presName="sibTrans" presStyleCnt="0"/>
      <dgm:spPr/>
    </dgm:pt>
    <dgm:pt modelId="{C9B895B0-E7AB-4AA2-80E8-E62E8B27684E}" type="pres">
      <dgm:prSet presAssocID="{05C6A8E3-6905-4B23-8855-4F8E428A89DC}" presName="compositeNode" presStyleCnt="0">
        <dgm:presLayoutVars>
          <dgm:bulletEnabled val="1"/>
        </dgm:presLayoutVars>
      </dgm:prSet>
      <dgm:spPr/>
    </dgm:pt>
    <dgm:pt modelId="{A8AF2077-BF69-46A9-8896-565F825083D5}" type="pres">
      <dgm:prSet presAssocID="{05C6A8E3-6905-4B23-8855-4F8E428A89DC}" presName="bgRect" presStyleLbl="alignNode1" presStyleIdx="2" presStyleCnt="3"/>
      <dgm:spPr/>
    </dgm:pt>
    <dgm:pt modelId="{C222FDD5-1DDC-4D35-9D31-538A0F2073E2}" type="pres">
      <dgm:prSet presAssocID="{ABD7CA11-2EBE-499E-A807-39B881052297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59C18520-EC7F-4E66-81BD-9F5D8C78619C}" type="pres">
      <dgm:prSet presAssocID="{05C6A8E3-6905-4B23-8855-4F8E428A89DC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F30DC107-5840-4EDC-BAE5-3C5EFA64DD09}" type="presOf" srcId="{36DEBB53-3F1E-4750-9415-796B912EA401}" destId="{63AD2A07-CEF9-468E-93AD-64A9D23018A8}" srcOrd="0" destOrd="0" presId="urn:microsoft.com/office/officeart/2016/7/layout/LinearBlockProcessNumbered"/>
    <dgm:cxn modelId="{20F57E10-6BEE-4F1E-A184-F8EB5118701C}" type="presOf" srcId="{4A274B03-933A-451B-87AA-51914236C48B}" destId="{7D0410C8-5E53-41B7-B6FB-35ADEB9D1494}" srcOrd="0" destOrd="0" presId="urn:microsoft.com/office/officeart/2016/7/layout/LinearBlockProcessNumbered"/>
    <dgm:cxn modelId="{D1A33127-6417-4DB6-8C75-F5C1EEC27555}" type="presOf" srcId="{05C6A8E3-6905-4B23-8855-4F8E428A89DC}" destId="{59C18520-EC7F-4E66-81BD-9F5D8C78619C}" srcOrd="1" destOrd="0" presId="urn:microsoft.com/office/officeart/2016/7/layout/LinearBlockProcessNumbered"/>
    <dgm:cxn modelId="{2F42B940-E1CC-4092-AE79-ADAFE9045AAF}" type="presOf" srcId="{F04C6B6E-F7F2-4860-A3AB-AD8CEC4BAAB5}" destId="{2BE9A0D8-BDC8-43D0-854B-EB49F1B6165C}" srcOrd="0" destOrd="0" presId="urn:microsoft.com/office/officeart/2016/7/layout/LinearBlockProcessNumbered"/>
    <dgm:cxn modelId="{9748966C-A407-4E4D-BAFC-9C2C0FA5705A}" srcId="{F04C6B6E-F7F2-4860-A3AB-AD8CEC4BAAB5}" destId="{05C6A8E3-6905-4B23-8855-4F8E428A89DC}" srcOrd="2" destOrd="0" parTransId="{746CC54C-2234-45CA-B7B3-BBA51699B206}" sibTransId="{ABD7CA11-2EBE-499E-A807-39B881052297}"/>
    <dgm:cxn modelId="{FA85186D-48CE-4A14-BD74-E95A22C6E47A}" srcId="{F04C6B6E-F7F2-4860-A3AB-AD8CEC4BAAB5}" destId="{4A274B03-933A-451B-87AA-51914236C48B}" srcOrd="1" destOrd="0" parTransId="{A55C0CAE-0324-48B4-A396-71F77EA417DD}" sibTransId="{36DEBB53-3F1E-4750-9415-796B912EA401}"/>
    <dgm:cxn modelId="{70941A7E-35F9-40C9-AD64-B9D7A33514D3}" srcId="{F04C6B6E-F7F2-4860-A3AB-AD8CEC4BAAB5}" destId="{523B8F68-33AA-493F-8B6B-7D088E85AFBF}" srcOrd="0" destOrd="0" parTransId="{633BAB37-E496-4996-B149-D6336F4C910E}" sibTransId="{592F3659-A5E7-4FE0-9AD8-C0B715FAD5F4}"/>
    <dgm:cxn modelId="{018C2C84-3501-4F73-897E-3E28F3F2267F}" type="presOf" srcId="{4A274B03-933A-451B-87AA-51914236C48B}" destId="{46F450DC-81DC-4B48-8A87-B41F52873ED0}" srcOrd="1" destOrd="0" presId="urn:microsoft.com/office/officeart/2016/7/layout/LinearBlockProcessNumbered"/>
    <dgm:cxn modelId="{3354B59A-4C3B-4202-BBDE-ADDF24E24BF6}" type="presOf" srcId="{592F3659-A5E7-4FE0-9AD8-C0B715FAD5F4}" destId="{1A28F38E-6E0E-4756-81EE-20E2598720ED}" srcOrd="0" destOrd="0" presId="urn:microsoft.com/office/officeart/2016/7/layout/LinearBlockProcessNumbered"/>
    <dgm:cxn modelId="{C8D1E8A3-8780-4DF5-8C09-453EC590F9C9}" type="presOf" srcId="{ABD7CA11-2EBE-499E-A807-39B881052297}" destId="{C222FDD5-1DDC-4D35-9D31-538A0F2073E2}" srcOrd="0" destOrd="0" presId="urn:microsoft.com/office/officeart/2016/7/layout/LinearBlockProcessNumbered"/>
    <dgm:cxn modelId="{535209D0-A64A-4007-8A7D-2ED320B48A50}" type="presOf" srcId="{05C6A8E3-6905-4B23-8855-4F8E428A89DC}" destId="{A8AF2077-BF69-46A9-8896-565F825083D5}" srcOrd="0" destOrd="0" presId="urn:microsoft.com/office/officeart/2016/7/layout/LinearBlockProcessNumbered"/>
    <dgm:cxn modelId="{9CF5FEDC-4616-40C2-98D8-2FF42870ECA1}" type="presOf" srcId="{523B8F68-33AA-493F-8B6B-7D088E85AFBF}" destId="{421EB1CF-3DE7-4DE9-AFD6-574B4AE1EA69}" srcOrd="1" destOrd="0" presId="urn:microsoft.com/office/officeart/2016/7/layout/LinearBlockProcessNumbered"/>
    <dgm:cxn modelId="{D3A417FA-9292-4F1C-9E06-DD354F56A49B}" type="presOf" srcId="{523B8F68-33AA-493F-8B6B-7D088E85AFBF}" destId="{B499C658-E2FA-42A4-9E07-23040AF966AF}" srcOrd="0" destOrd="0" presId="urn:microsoft.com/office/officeart/2016/7/layout/LinearBlockProcessNumbered"/>
    <dgm:cxn modelId="{E1AD67E4-78BF-4859-8A85-6BB9522C7940}" type="presParOf" srcId="{2BE9A0D8-BDC8-43D0-854B-EB49F1B6165C}" destId="{CF9013C5-F95E-43B8-B0AA-B0D54AD911F3}" srcOrd="0" destOrd="0" presId="urn:microsoft.com/office/officeart/2016/7/layout/LinearBlockProcessNumbered"/>
    <dgm:cxn modelId="{547A209B-AE33-4D2F-8156-958EFE555F97}" type="presParOf" srcId="{CF9013C5-F95E-43B8-B0AA-B0D54AD911F3}" destId="{B499C658-E2FA-42A4-9E07-23040AF966AF}" srcOrd="0" destOrd="0" presId="urn:microsoft.com/office/officeart/2016/7/layout/LinearBlockProcessNumbered"/>
    <dgm:cxn modelId="{F83F9629-E0D3-428C-A13D-C8AC712872EF}" type="presParOf" srcId="{CF9013C5-F95E-43B8-B0AA-B0D54AD911F3}" destId="{1A28F38E-6E0E-4756-81EE-20E2598720ED}" srcOrd="1" destOrd="0" presId="urn:microsoft.com/office/officeart/2016/7/layout/LinearBlockProcessNumbered"/>
    <dgm:cxn modelId="{5E62ACE4-D0A5-4779-BAB5-41884E29DE1D}" type="presParOf" srcId="{CF9013C5-F95E-43B8-B0AA-B0D54AD911F3}" destId="{421EB1CF-3DE7-4DE9-AFD6-574B4AE1EA69}" srcOrd="2" destOrd="0" presId="urn:microsoft.com/office/officeart/2016/7/layout/LinearBlockProcessNumbered"/>
    <dgm:cxn modelId="{67DCA61C-3562-4DAB-833B-B221EBC95E90}" type="presParOf" srcId="{2BE9A0D8-BDC8-43D0-854B-EB49F1B6165C}" destId="{60DA900B-0944-4DA0-809A-EF625123C235}" srcOrd="1" destOrd="0" presId="urn:microsoft.com/office/officeart/2016/7/layout/LinearBlockProcessNumbered"/>
    <dgm:cxn modelId="{D476E46A-1DC0-4413-9791-62EDEAB75FFC}" type="presParOf" srcId="{2BE9A0D8-BDC8-43D0-854B-EB49F1B6165C}" destId="{C629F4D4-2AD4-428C-841C-A8F9F0CCA811}" srcOrd="2" destOrd="0" presId="urn:microsoft.com/office/officeart/2016/7/layout/LinearBlockProcessNumbered"/>
    <dgm:cxn modelId="{E9A6A073-CDB7-4B09-A232-FA1DFF423D3D}" type="presParOf" srcId="{C629F4D4-2AD4-428C-841C-A8F9F0CCA811}" destId="{7D0410C8-5E53-41B7-B6FB-35ADEB9D1494}" srcOrd="0" destOrd="0" presId="urn:microsoft.com/office/officeart/2016/7/layout/LinearBlockProcessNumbered"/>
    <dgm:cxn modelId="{FF7ECE8F-1A16-4240-8EBC-5DBC685B6082}" type="presParOf" srcId="{C629F4D4-2AD4-428C-841C-A8F9F0CCA811}" destId="{63AD2A07-CEF9-468E-93AD-64A9D23018A8}" srcOrd="1" destOrd="0" presId="urn:microsoft.com/office/officeart/2016/7/layout/LinearBlockProcessNumbered"/>
    <dgm:cxn modelId="{32FFA828-0FD9-4305-8AB0-5664E6DB5947}" type="presParOf" srcId="{C629F4D4-2AD4-428C-841C-A8F9F0CCA811}" destId="{46F450DC-81DC-4B48-8A87-B41F52873ED0}" srcOrd="2" destOrd="0" presId="urn:microsoft.com/office/officeart/2016/7/layout/LinearBlockProcessNumbered"/>
    <dgm:cxn modelId="{A8B28532-A7E2-4BD9-A344-E772A5D97BD9}" type="presParOf" srcId="{2BE9A0D8-BDC8-43D0-854B-EB49F1B6165C}" destId="{36C07EE5-FA72-4006-8F8B-634679E2782D}" srcOrd="3" destOrd="0" presId="urn:microsoft.com/office/officeart/2016/7/layout/LinearBlockProcessNumbered"/>
    <dgm:cxn modelId="{A11986FE-3C9D-4EC3-AC23-5EFCA6661B3C}" type="presParOf" srcId="{2BE9A0D8-BDC8-43D0-854B-EB49F1B6165C}" destId="{C9B895B0-E7AB-4AA2-80E8-E62E8B27684E}" srcOrd="4" destOrd="0" presId="urn:microsoft.com/office/officeart/2016/7/layout/LinearBlockProcessNumbered"/>
    <dgm:cxn modelId="{F2B556D7-6C87-4BC1-A137-750097F57290}" type="presParOf" srcId="{C9B895B0-E7AB-4AA2-80E8-E62E8B27684E}" destId="{A8AF2077-BF69-46A9-8896-565F825083D5}" srcOrd="0" destOrd="0" presId="urn:microsoft.com/office/officeart/2016/7/layout/LinearBlockProcessNumbered"/>
    <dgm:cxn modelId="{DFF1C252-4D97-4028-959A-CC2DB0A6D9D9}" type="presParOf" srcId="{C9B895B0-E7AB-4AA2-80E8-E62E8B27684E}" destId="{C222FDD5-1DDC-4D35-9D31-538A0F2073E2}" srcOrd="1" destOrd="0" presId="urn:microsoft.com/office/officeart/2016/7/layout/LinearBlockProcessNumbered"/>
    <dgm:cxn modelId="{158D6E62-6D68-47C0-A88B-A2185FC7C241}" type="presParOf" srcId="{C9B895B0-E7AB-4AA2-80E8-E62E8B27684E}" destId="{59C18520-EC7F-4E66-81BD-9F5D8C78619C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CDBB01-81B0-4FF5-B96D-946E24EF46A6}">
      <dsp:nvSpPr>
        <dsp:cNvPr id="0" name=""/>
        <dsp:cNvSpPr/>
      </dsp:nvSpPr>
      <dsp:spPr>
        <a:xfrm>
          <a:off x="0" y="736903"/>
          <a:ext cx="5478052" cy="431083"/>
        </a:xfrm>
        <a:prstGeom prst="roundRect">
          <a:avLst/>
        </a:prstGeom>
        <a:solidFill>
          <a:srgbClr val="CB73A1">
            <a:alpha val="49804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/>
            <a:t>az emulgátor választás megkönnyítése</a:t>
          </a:r>
          <a:endParaRPr lang="en-US" sz="1800" b="0" kern="1200" dirty="0"/>
        </a:p>
      </dsp:txBody>
      <dsp:txXfrm>
        <a:off x="21044" y="757947"/>
        <a:ext cx="5435964" cy="388995"/>
      </dsp:txXfrm>
    </dsp:sp>
    <dsp:sp modelId="{2C0DE273-9E96-4D5A-AC10-099E61B31A8C}">
      <dsp:nvSpPr>
        <dsp:cNvPr id="0" name=""/>
        <dsp:cNvSpPr/>
      </dsp:nvSpPr>
      <dsp:spPr>
        <a:xfrm>
          <a:off x="0" y="1352307"/>
          <a:ext cx="5478052" cy="431083"/>
        </a:xfrm>
        <a:prstGeom prst="roundRect">
          <a:avLst/>
        </a:prstGeom>
        <a:solidFill>
          <a:schemeClr val="accent1">
            <a:alpha val="50196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/>
            <a:t>az emulgátor molekula jellemzése</a:t>
          </a:r>
          <a:endParaRPr lang="en-US" sz="1800" b="0" kern="1200" dirty="0"/>
        </a:p>
      </dsp:txBody>
      <dsp:txXfrm>
        <a:off x="21044" y="1373351"/>
        <a:ext cx="5435964" cy="388995"/>
      </dsp:txXfrm>
    </dsp:sp>
    <dsp:sp modelId="{B67938B2-BD11-4D6E-828B-C9E8D5A970E4}">
      <dsp:nvSpPr>
        <dsp:cNvPr id="0" name=""/>
        <dsp:cNvSpPr/>
      </dsp:nvSpPr>
      <dsp:spPr>
        <a:xfrm>
          <a:off x="0" y="1967711"/>
          <a:ext cx="5478052" cy="1198080"/>
        </a:xfrm>
        <a:prstGeom prst="roundRect">
          <a:avLst/>
        </a:prstGeom>
        <a:solidFill>
          <a:schemeClr val="tx2">
            <a:lumMod val="75000"/>
            <a:alpha val="50196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b="0" kern="1200"/>
            <a:t>nem</a:t>
          </a:r>
          <a:r>
            <a:rPr lang="en-GB" sz="1800" b="0" kern="1200"/>
            <a:t> </a:t>
          </a:r>
          <a:r>
            <a:rPr lang="hu-HU" sz="1800" b="0" kern="1200"/>
            <a:t>csak az emulgátornak, hanem az emulgálandó folyadéknak is egy karaktere az </a:t>
          </a:r>
          <a:r>
            <a:rPr lang="en-GB" sz="1800" b="0" kern="1200"/>
            <a:t>ún.</a:t>
          </a:r>
          <a:r>
            <a:rPr lang="hu-HU" sz="1800" b="0" kern="1200"/>
            <a:t> HLB, </a:t>
          </a:r>
          <a:br>
            <a:rPr lang="en-GB" sz="1800" b="0" kern="1200"/>
          </a:br>
          <a:r>
            <a:rPr lang="hu-HU" sz="1800" b="0" kern="1200"/>
            <a:t>a folyadék esetében ezt szükséges HLB</a:t>
          </a:r>
          <a:r>
            <a:rPr lang="en-GB" sz="1800" b="0" kern="1200"/>
            <a:t>-</a:t>
          </a:r>
          <a:r>
            <a:rPr lang="hu-HU" sz="1800" b="0" kern="1200"/>
            <a:t>nek </a:t>
          </a:r>
          <a:br>
            <a:rPr lang="en-GB" sz="1800" b="0" kern="1200"/>
          </a:br>
          <a:r>
            <a:rPr lang="hu-HU" sz="1800" b="0" kern="1200"/>
            <a:t>(required HLB) nevezzük</a:t>
          </a:r>
          <a:endParaRPr lang="en-US" sz="1800" b="0" kern="1200" dirty="0"/>
        </a:p>
      </dsp:txBody>
      <dsp:txXfrm>
        <a:off x="58485" y="2026196"/>
        <a:ext cx="5361082" cy="1081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7CA360-46FE-4476-AFA5-C6046332EA25}">
      <dsp:nvSpPr>
        <dsp:cNvPr id="0" name=""/>
        <dsp:cNvSpPr/>
      </dsp:nvSpPr>
      <dsp:spPr>
        <a:xfrm>
          <a:off x="0" y="116538"/>
          <a:ext cx="7012370" cy="1442098"/>
        </a:xfrm>
        <a:prstGeom prst="roundRect">
          <a:avLst/>
        </a:prstGeom>
        <a:solidFill>
          <a:srgbClr val="00206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b="1" kern="1200" dirty="0"/>
            <a:t>EC készítménynek tartalmaznia kell </a:t>
          </a:r>
          <a:r>
            <a:rPr lang="hu-HU" sz="2800" b="1" kern="1200" dirty="0" err="1"/>
            <a:t>emulgeátort</a:t>
          </a:r>
          <a:endParaRPr lang="en-US" sz="2800" b="1" kern="1200" dirty="0"/>
        </a:p>
      </dsp:txBody>
      <dsp:txXfrm>
        <a:off x="70397" y="186935"/>
        <a:ext cx="6871576" cy="1301304"/>
      </dsp:txXfrm>
    </dsp:sp>
    <dsp:sp modelId="{6199CE1B-9082-40E2-8F4A-78AAC144F1AD}">
      <dsp:nvSpPr>
        <dsp:cNvPr id="0" name=""/>
        <dsp:cNvSpPr/>
      </dsp:nvSpPr>
      <dsp:spPr>
        <a:xfrm>
          <a:off x="0" y="1633516"/>
          <a:ext cx="7012370" cy="1442098"/>
        </a:xfrm>
        <a:prstGeom prst="roundRect">
          <a:avLst/>
        </a:prstGeom>
        <a:solidFill>
          <a:srgbClr val="00206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b="1" kern="1200" dirty="0"/>
            <a:t>Az </a:t>
          </a:r>
          <a:r>
            <a:rPr lang="hu-HU" sz="2600" b="1" kern="1200" dirty="0" err="1"/>
            <a:t>emulgeátor</a:t>
          </a:r>
          <a:r>
            <a:rPr lang="hu-HU" sz="2600" b="1" kern="1200" dirty="0"/>
            <a:t> mennyisége és tulajdonságai befolyásolja az emulzió stabilitását, számos tényezőtől függ az </a:t>
          </a:r>
          <a:r>
            <a:rPr lang="hu-HU" sz="2600" b="1" kern="1200" dirty="0" err="1"/>
            <a:t>emulgeátor</a:t>
          </a:r>
          <a:r>
            <a:rPr lang="hu-HU" sz="2600" b="1" kern="1200" dirty="0"/>
            <a:t>  „teljesítménye”.</a:t>
          </a:r>
          <a:endParaRPr lang="en-US" sz="2600" b="1" kern="1200" dirty="0"/>
        </a:p>
      </dsp:txBody>
      <dsp:txXfrm>
        <a:off x="70397" y="1703913"/>
        <a:ext cx="6871576" cy="1301304"/>
      </dsp:txXfrm>
    </dsp:sp>
    <dsp:sp modelId="{B2C2B123-4DBC-455A-ABD3-929D30AD1EA7}">
      <dsp:nvSpPr>
        <dsp:cNvPr id="0" name=""/>
        <dsp:cNvSpPr/>
      </dsp:nvSpPr>
      <dsp:spPr>
        <a:xfrm>
          <a:off x="0" y="3150494"/>
          <a:ext cx="7012370" cy="1442098"/>
        </a:xfrm>
        <a:prstGeom prst="roundRect">
          <a:avLst/>
        </a:prstGeom>
        <a:solidFill>
          <a:srgbClr val="00206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b="1" kern="1200" dirty="0"/>
            <a:t>Fontos faktorok: </a:t>
          </a:r>
          <a:r>
            <a:rPr lang="hu-HU" sz="2600" b="1" kern="1200" dirty="0" err="1"/>
            <a:t>vizkeménység</a:t>
          </a:r>
          <a:r>
            <a:rPr lang="hu-HU" sz="2600" b="1" kern="1200" dirty="0"/>
            <a:t>, víz hőmérséklet, </a:t>
          </a:r>
          <a:r>
            <a:rPr lang="hu-HU" sz="2600" b="1" kern="1200" dirty="0" err="1"/>
            <a:t>hígitási</a:t>
          </a:r>
          <a:r>
            <a:rPr lang="hu-HU" sz="2600" b="1" kern="1200" dirty="0"/>
            <a:t>  arány, más  tényezők (keverési megoldások</a:t>
          </a:r>
          <a:r>
            <a:rPr lang="hu-HU" sz="2600" kern="1200" dirty="0"/>
            <a:t>)</a:t>
          </a:r>
          <a:endParaRPr lang="en-US" sz="2600" kern="1200" dirty="0"/>
        </a:p>
      </dsp:txBody>
      <dsp:txXfrm>
        <a:off x="70397" y="3220891"/>
        <a:ext cx="6871576" cy="13013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9C658-E2FA-42A4-9E07-23040AF966AF}">
      <dsp:nvSpPr>
        <dsp:cNvPr id="0" name=""/>
        <dsp:cNvSpPr/>
      </dsp:nvSpPr>
      <dsp:spPr>
        <a:xfrm>
          <a:off x="163" y="0"/>
          <a:ext cx="3489945" cy="3814281"/>
        </a:xfrm>
        <a:prstGeom prst="rect">
          <a:avLst/>
        </a:prstGeom>
        <a:solidFill>
          <a:srgbClr val="FF0000">
            <a:alpha val="40000"/>
          </a:srgb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0" rIns="34472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b="1" kern="1200" dirty="0"/>
            <a:t>ELSŐ EMULGEÁTOR-KEVERÉK: EMULGEÁTOR A és EMULGEÁTOR B</a:t>
          </a:r>
        </a:p>
      </dsp:txBody>
      <dsp:txXfrm>
        <a:off x="163" y="1525712"/>
        <a:ext cx="3489945" cy="2288568"/>
      </dsp:txXfrm>
    </dsp:sp>
    <dsp:sp modelId="{1A28F38E-6E0E-4756-81EE-20E2598720ED}">
      <dsp:nvSpPr>
        <dsp:cNvPr id="0" name=""/>
        <dsp:cNvSpPr/>
      </dsp:nvSpPr>
      <dsp:spPr>
        <a:xfrm>
          <a:off x="861" y="0"/>
          <a:ext cx="3489945" cy="15257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165100" rIns="34472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861" y="0"/>
        <a:ext cx="3489945" cy="1525712"/>
      </dsp:txXfrm>
    </dsp:sp>
    <dsp:sp modelId="{7D0410C8-5E53-41B7-B6FB-35ADEB9D1494}">
      <dsp:nvSpPr>
        <dsp:cNvPr id="0" name=""/>
        <dsp:cNvSpPr/>
      </dsp:nvSpPr>
      <dsp:spPr>
        <a:xfrm>
          <a:off x="3770002" y="0"/>
          <a:ext cx="3489945" cy="3814281"/>
        </a:xfrm>
        <a:prstGeom prst="rect">
          <a:avLst/>
        </a:prstGeom>
        <a:solidFill>
          <a:schemeClr val="accent3">
            <a:hueOff val="0"/>
            <a:satOff val="0"/>
            <a:lumOff val="0"/>
            <a:alpha val="4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0" rIns="34472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b="1" kern="1200" dirty="0"/>
            <a:t>MÁSODIK EMULGEÁTOR KEVERÉK: EMULGEÁTOR C és EMULGEÁTOR D</a:t>
          </a:r>
          <a:endParaRPr lang="en-US" sz="2600" b="1" kern="1200" dirty="0"/>
        </a:p>
      </dsp:txBody>
      <dsp:txXfrm>
        <a:off x="3770002" y="1525712"/>
        <a:ext cx="3489945" cy="2288568"/>
      </dsp:txXfrm>
    </dsp:sp>
    <dsp:sp modelId="{63AD2A07-CEF9-468E-93AD-64A9D23018A8}">
      <dsp:nvSpPr>
        <dsp:cNvPr id="0" name=""/>
        <dsp:cNvSpPr/>
      </dsp:nvSpPr>
      <dsp:spPr>
        <a:xfrm>
          <a:off x="3770002" y="0"/>
          <a:ext cx="3489945" cy="15257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165100" rIns="34472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770002" y="0"/>
        <a:ext cx="3489945" cy="1525712"/>
      </dsp:txXfrm>
    </dsp:sp>
    <dsp:sp modelId="{A8AF2077-BF69-46A9-8896-565F825083D5}">
      <dsp:nvSpPr>
        <dsp:cNvPr id="0" name=""/>
        <dsp:cNvSpPr/>
      </dsp:nvSpPr>
      <dsp:spPr>
        <a:xfrm>
          <a:off x="7539143" y="0"/>
          <a:ext cx="3489945" cy="3814281"/>
        </a:xfrm>
        <a:prstGeom prst="rect">
          <a:avLst/>
        </a:prstGeom>
        <a:solidFill>
          <a:srgbClr val="0070C0">
            <a:alpha val="40000"/>
          </a:srgb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0" rIns="34472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b="1" kern="1200" dirty="0"/>
            <a:t>HARMADIK EMULGEÁTOR KEVERÉK:  EMULGEÁTOR E és EMULGEÁTOR F</a:t>
          </a:r>
          <a:endParaRPr lang="en-US" sz="2600" b="1" kern="1200" dirty="0"/>
        </a:p>
      </dsp:txBody>
      <dsp:txXfrm>
        <a:off x="7539143" y="1525712"/>
        <a:ext cx="3489945" cy="2288568"/>
      </dsp:txXfrm>
    </dsp:sp>
    <dsp:sp modelId="{C222FDD5-1DDC-4D35-9D31-538A0F2073E2}">
      <dsp:nvSpPr>
        <dsp:cNvPr id="0" name=""/>
        <dsp:cNvSpPr/>
      </dsp:nvSpPr>
      <dsp:spPr>
        <a:xfrm>
          <a:off x="7539143" y="0"/>
          <a:ext cx="3489945" cy="15257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165100" rIns="34472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539143" y="0"/>
        <a:ext cx="3489945" cy="15257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0.16849</cdr:x>
      <cdr:y>0.81509</cdr:y>
    </cdr:from>
    <cdr:to>
      <cdr:x>0.87759</cdr:x>
      <cdr:y>0.81509</cdr:y>
    </cdr:to>
    <cdr:cxnSp macro="">
      <cdr:nvCxnSpPr>
        <cdr:cNvPr id="5" name="Egyenes összekötő 4">
          <a:extLst xmlns:a="http://schemas.openxmlformats.org/drawingml/2006/main">
            <a:ext uri="{FF2B5EF4-FFF2-40B4-BE49-F238E27FC236}">
              <a16:creationId xmlns:a16="http://schemas.microsoft.com/office/drawing/2014/main" id="{E9B03D2E-B237-43B7-8C9A-1D11CA1EF02B}"/>
            </a:ext>
          </a:extLst>
        </cdr:cNvPr>
        <cdr:cNvCxnSpPr/>
      </cdr:nvCxnSpPr>
      <cdr:spPr>
        <a:xfrm xmlns:a="http://schemas.openxmlformats.org/drawingml/2006/main">
          <a:off x="1858408" y="3582794"/>
          <a:ext cx="7821386" cy="0"/>
        </a:xfrm>
        <a:prstGeom xmlns:a="http://schemas.openxmlformats.org/drawingml/2006/main" prst="line">
          <a:avLst/>
        </a:prstGeom>
        <a:ln xmlns:a="http://schemas.openxmlformats.org/drawingml/2006/main" w="34925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0.14616</cdr:x>
      <cdr:y>0.8744</cdr:y>
    </cdr:from>
    <cdr:to>
      <cdr:x>0.19112</cdr:x>
      <cdr:y>0.97029</cdr:y>
    </cdr:to>
    <cdr:sp macro="" textlink="">
      <cdr:nvSpPr>
        <cdr:cNvPr id="6" name="Szövegdoboz 5">
          <a:extLst xmlns:a="http://schemas.openxmlformats.org/drawingml/2006/main">
            <a:ext uri="{FF2B5EF4-FFF2-40B4-BE49-F238E27FC236}">
              <a16:creationId xmlns:a16="http://schemas.microsoft.com/office/drawing/2014/main" id="{46CD2068-C129-4DC9-9A65-615F962EABC1}"/>
            </a:ext>
          </a:extLst>
        </cdr:cNvPr>
        <cdr:cNvSpPr txBox="1"/>
      </cdr:nvSpPr>
      <cdr:spPr>
        <a:xfrm xmlns:a="http://schemas.openxmlformats.org/drawingml/2006/main">
          <a:off x="1612095" y="3843497"/>
          <a:ext cx="495946" cy="4214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hu-HU" sz="1800" b="1" dirty="0"/>
            <a:t>0%</a:t>
          </a:r>
        </a:p>
      </cdr:txBody>
    </cdr:sp>
  </cdr:relSizeAnchor>
  <cdr:relSizeAnchor xmlns:cdr="http://schemas.openxmlformats.org/drawingml/2006/chartDrawing">
    <cdr:from>
      <cdr:x>0.8555</cdr:x>
      <cdr:y>0.8618</cdr:y>
    </cdr:from>
    <cdr:to>
      <cdr:x>0.92808</cdr:x>
      <cdr:y>0.95769</cdr:y>
    </cdr:to>
    <cdr:sp macro="" textlink="">
      <cdr:nvSpPr>
        <cdr:cNvPr id="7" name="Szövegdoboz 6">
          <a:extLst xmlns:a="http://schemas.openxmlformats.org/drawingml/2006/main">
            <a:ext uri="{FF2B5EF4-FFF2-40B4-BE49-F238E27FC236}">
              <a16:creationId xmlns:a16="http://schemas.microsoft.com/office/drawing/2014/main" id="{BCDA9FF3-9F20-41D7-B494-79157DC57ADE}"/>
            </a:ext>
          </a:extLst>
        </cdr:cNvPr>
        <cdr:cNvSpPr txBox="1"/>
      </cdr:nvSpPr>
      <cdr:spPr>
        <a:xfrm xmlns:a="http://schemas.openxmlformats.org/drawingml/2006/main">
          <a:off x="9436157" y="3788118"/>
          <a:ext cx="800468" cy="4214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hu-HU" sz="1800" b="1" dirty="0"/>
            <a:t>100%</a:t>
          </a:r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02T17:03:27.9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3454,'15'-191,"0"20,-15 73,1-42,1 124,1 0,1 0,0 0,10-24,-7 21,0 0,5-30,-6 9,-2 9,9-32,36-95,-41 139,0-1,1 2,2-1,0 1,24-30,-26 36,-1 0,0 0,0-1,-1 0,-1 0,8-23,2-5,-2 12,2 0,30-40,-26 39,31-57,-31 43,3 1,2 1,1 1,33-39,-46 62,0-1,-2 0,0 0,-2-1,0 0,11-39,-13 41,10-27,29-50,15-35,-41 78,2 0,50-82,-39 69,-28 51,2 0,0 1,0 0,1 0,12-14,-2 5,-2 0,-1-2,0 0,-2-1,12-29,-18 38,13-21,47-68,-4 8,24-41,-75 120,2 0,0 2,1 0,1 0,24-18,-32 29,1 0,1 0,-1 0,1 1,-1 1,1 0,0 0,0 1,1 0,14-1,13 2,58 5,-27-1,22-3,50 2,-136-2,0 1,0 0,0 0,0 1,0-1,0 1,-1 0,1 0,-1 0,1 1,-1 0,8 6,-2 1,0 0,0 1,8 14,19 20,-14-19,19 29,-4-5,-24-35,0-1,0-1,29 20,15 13,-28-20,-16-14,-1 0,1 0,-2 1,0 1,0 0,-2 1,14 22,19 52,19 42,-28-37,-22-58,2 0,1-2,22 40,35 25,-35-51,-25-30,-2 1,0 0,-1 0,-1 1,10 37,2 6,-9-28,-2 0,-1 0,5 62,-10-77,2 1,1-1,0 0,17 35,5 16,-18-42,2-1,0 0,2 0,2-2,0 0,24 30,-34-47,1 0,1 0,-1-1,1 0,1 0,-1-1,1 0,0 0,1-1,0 0,0-1,0 0,12 3,69 21,64 17,-126-39,0-2,0-1,47 0,-62-3,0-1,0-1,0 0,-1-1,1-1,-1 0,1-1,-1 0,0-1,19-10,66-46,-57 33,87-43,-120 68,0-1,0-1,-1 1,0-1,0-1,0 1,0-1,-1-1,0 1,10-14,3-4,38-35,-37 40,0 0,18-27,-25 28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CC1ED-2B8B-43A6-899B-F1ADCB118291}" type="datetimeFigureOut">
              <a:rPr lang="hu-HU" smtClean="0"/>
              <a:t>2020. 07. 21.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8D44B-A1E5-451A-8EDA-1BB1DA7809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4441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7408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9337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2005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0491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9996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05928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198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11340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5715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4313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2550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09137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3607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3126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7500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7609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9455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2863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3463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16174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E98CF-D492-452B-909A-3AAE0C3D7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A16356-FB21-426F-B4A0-4E9987496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9D427-835C-4FD9-BDCA-9D152A4B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7616F-314D-462A-A8B9-69A88D2C6E6C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938FA-7C64-4C75-8B71-0A391D5DB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25B41-7BBE-45A6-BE98-DD08C8AFE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206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256DA-39E2-4484-AD45-34574AE3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DF4E3-800B-411A-B52D-775AED7DD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9A46C-45B4-4302-83E1-22120B6B6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E98C0-5F7E-47F7-B281-E10C8130C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13145-7193-46E1-A3A3-13E4043B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559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115AB3-A75A-4CFB-9078-213743460A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A1677-E790-443C-AF02-F96C303E2A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062DF-BAAA-4D90-8E93-66693778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738B7-01CC-4041-9050-97F53C95D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947F7-16EF-44F7-A558-3BE186089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92568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83CB-D1AA-4D09-8178-05DEC913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3BB4A-6AA0-4B58-9395-CA2E2CE76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07DF1-53CA-4ABB-BDA2-606BAEF7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7/21/2020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F24A7-E098-4DE7-A698-73CCC1A5A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Peter Bohus  (Syngenta online meeting)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9E2FD-3BF4-4C9B-B082-F0BAF6F3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38743"/>
      </p:ext>
    </p:extLst>
  </p:cSld>
  <p:clrMapOvr>
    <a:masterClrMapping/>
  </p:clrMapOvr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1A89-F203-4431-83CE-96E34A3E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505BE-BF5A-4058-9479-FAA476BE6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66EAB-7D94-4A56-9AF0-8DD98F0B6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4EDB-B651-4B9C-902B-BBA08312630C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5559A-4316-424B-A8DA-0B9C26BDE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FA8CE-1CB9-491B-8A03-D0213324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09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6AE98-96B5-44AE-A1CC-768B84669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9F2A4-7476-495F-ACAD-3BB651068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D1654-B4DC-4649-9CCF-4C29F252A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A1F0F-A900-4D28-BECF-CDF9D98B3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897D5-8FD8-48E2-8C28-4CC75069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21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3B7C-AB35-47CF-A7FA-A30372D5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F4904-03B1-4D7D-B811-E48F7227E4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A0DA9-E153-4480-B192-EC3385B54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6B40D0-3EDD-45CF-ACF5-149B1C254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61B61-D4B2-4970-8B77-F881EB98A334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7CE2C-501F-4B79-ACCF-A676ABF8C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9C1A5-C8B1-4E29-AC3E-C5F9758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2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F933C-8AD4-4269-ACD1-D07302F0B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66912-7FE3-4E48-8E4D-A320832CA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0E3FB-BD2D-4727-87EF-E28D87349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6D9A17-7060-415B-97C4-65C6740CD3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C5B133-4E45-4184-B797-8DEE3EFFB7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EC1992-2C59-4722-B828-231F73929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3E40D4-8DD8-49B1-8AEA-2712038E2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3689E6-A548-45D9-9174-1CC3287A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92225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59CA-FF9B-4218-95C6-FAFC0ED5B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7B1895-AD73-408C-8CAE-2CD2F681A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0EFED-2704-4588-B205-F3769186D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05E44-052E-4559-BA13-B818231A2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36110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6EE30C-7B9A-4709-8882-358A0CD2C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AA87F-19A8-4D94-9BBB-92880F09D331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D0B606-5033-4A38-B68A-C64E4500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9B4C8-0B8D-425F-B61C-567731F98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Kép 5" descr="Oldatot tartalmazó laboratóriumi mérőedények a polcon közelről">
            <a:extLst>
              <a:ext uri="{FF2B5EF4-FFF2-40B4-BE49-F238E27FC236}">
                <a16:creationId xmlns:a16="http://schemas.microsoft.com/office/drawing/2014/main" id="{4F716E5C-A6F6-4A07-8938-B4FE40E69E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68"/>
                    </a14:imgEffect>
                    <a14:imgEffect>
                      <a14:saturation sat="2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083" y="0"/>
            <a:ext cx="12444249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35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FA1D7-9EFA-40F0-8095-575756C1D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ABC87-1D09-4A75-9D4B-D5B828DD6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D4B55-1185-4226-8DA6-E08FFE1F0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79378-A7D2-4221-8212-DE2F56B7D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20C91-ACB7-446A-97FE-4D8267520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3EF3-7AB7-445C-B3F4-D6C0450A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6698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A2EB-F9D3-4DC6-AB14-9BF9D9A17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482867-CF87-4DC4-82ED-2E57CB0060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AEFFA-CC14-4B86-A885-DC6278CD5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BB801-88EF-4CEA-8B06-40FEB95A7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2A1EC-5A97-41AE-94BE-D7704CA3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C2E7F0-A518-4BFF-80D9-1F5EA3915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8727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8A1DBB-CCF4-48B2-91AF-799894BEF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7FB06-766F-40F1-AF62-40AB1C6D9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C073D-2910-4A4E-88D4-7F6555DA82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A5443-A001-40E7-A096-1852053C8FBE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A5B53-51C3-4005-8E98-F16CB03FA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88703-4899-4FDA-B7E0-F20D92011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3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1" r:id="rId9"/>
    <p:sldLayoutId id="2147483685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08D15C-41DB-4F0A-932B-2818BE35E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0D0FE-4D2F-410D-B97D-9B82B547E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9F2EE-C33E-4281-B8DF-11F198E01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hu-HU"/>
              <a:t>7/21/2020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4EEFB-0ABE-4F8F-A00A-918E4E751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Peter Bohus  (Syngenta online meeting)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6B6B2-48BB-4B6A-B04E-81A10092A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1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library shelf near black wooden ladder">
            <a:extLst>
              <a:ext uri="{FF2B5EF4-FFF2-40B4-BE49-F238E27FC236}">
                <a16:creationId xmlns:a16="http://schemas.microsoft.com/office/drawing/2014/main" id="{EA62B4D5-3D3A-427D-8C70-43CAD9A928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7" b="4015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3A1256-5FF3-4831-AD9D-BBB16E304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röviden a rövidítésekről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8C2A0DB-9C5C-4B96-980F-A96357E11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dr. Bohus Péter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43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C09908A2-9089-4956-9C8C-C7FABA146019}"/>
              </a:ext>
            </a:extLst>
          </p:cNvPr>
          <p:cNvSpPr txBox="1"/>
          <p:nvPr/>
        </p:nvSpPr>
        <p:spPr>
          <a:xfrm>
            <a:off x="2815525" y="5625885"/>
            <a:ext cx="6560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/>
              <a:t>A keverékben levő magasabb HLB-</a:t>
            </a:r>
            <a:r>
              <a:rPr lang="hu-HU" sz="2000" b="1" dirty="0" err="1"/>
              <a:t>jű</a:t>
            </a:r>
            <a:r>
              <a:rPr lang="hu-HU" sz="2000" b="1" dirty="0"/>
              <a:t> tenzid koncentrációja</a:t>
            </a:r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4BFD6E90-A8F8-41E8-90F8-C03F5DD0B08A}"/>
              </a:ext>
            </a:extLst>
          </p:cNvPr>
          <p:cNvSpPr txBox="1">
            <a:spLocks/>
          </p:cNvSpPr>
          <p:nvPr/>
        </p:nvSpPr>
        <p:spPr>
          <a:xfrm>
            <a:off x="581192" y="387458"/>
            <a:ext cx="11029616" cy="1558546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txBody>
          <a:bodyPr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3200" b="1" dirty="0">
                <a:solidFill>
                  <a:srgbClr val="002060"/>
                </a:solidFill>
              </a:rPr>
              <a:t>Emulzióstabilitás az első </a:t>
            </a:r>
            <a:r>
              <a:rPr lang="hu-HU" sz="3200" b="1" dirty="0" err="1">
                <a:solidFill>
                  <a:srgbClr val="002060"/>
                </a:solidFill>
              </a:rPr>
              <a:t>emulgEátor</a:t>
            </a:r>
            <a:r>
              <a:rPr lang="hu-HU" sz="3200" b="1" dirty="0">
                <a:solidFill>
                  <a:srgbClr val="002060"/>
                </a:solidFill>
              </a:rPr>
              <a:t> párral(szükséges  </a:t>
            </a:r>
            <a:r>
              <a:rPr lang="hu-HU" sz="3200" b="1" dirty="0" err="1">
                <a:solidFill>
                  <a:srgbClr val="002060"/>
                </a:solidFill>
              </a:rPr>
              <a:t>hlb</a:t>
            </a:r>
            <a:r>
              <a:rPr lang="hu-HU" sz="3200" b="1" dirty="0">
                <a:solidFill>
                  <a:srgbClr val="002060"/>
                </a:solidFill>
              </a:rPr>
              <a:t> ahol </a:t>
            </a:r>
            <a:r>
              <a:rPr lang="hu-HU" sz="3200" b="1" dirty="0" err="1">
                <a:solidFill>
                  <a:srgbClr val="002060"/>
                </a:solidFill>
              </a:rPr>
              <a:t>max</a:t>
            </a:r>
            <a:r>
              <a:rPr lang="hu-HU" sz="3200" b="1" dirty="0">
                <a:solidFill>
                  <a:srgbClr val="002060"/>
                </a:solidFill>
              </a:rPr>
              <a:t> az emulzió stabilitás</a:t>
            </a:r>
          </a:p>
        </p:txBody>
      </p:sp>
      <p:pic>
        <p:nvPicPr>
          <p:cNvPr id="7" name="Tartalom helye 4" descr="A képen ülő, csónak, víz, férfi látható&#10;&#10;Automatikusan generált leírás">
            <a:extLst>
              <a:ext uri="{FF2B5EF4-FFF2-40B4-BE49-F238E27FC236}">
                <a16:creationId xmlns:a16="http://schemas.microsoft.com/office/drawing/2014/main" id="{C93E80C0-D34D-4E35-BADC-99D1988F9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46004"/>
            <a:ext cx="11029615" cy="464077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FA013CC1-07AC-40D1-B064-8427DEB1524E}"/>
              </a:ext>
            </a:extLst>
          </p:cNvPr>
          <p:cNvSpPr txBox="1"/>
          <p:nvPr/>
        </p:nvSpPr>
        <p:spPr>
          <a:xfrm>
            <a:off x="1927123" y="3087329"/>
            <a:ext cx="2723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/>
              <a:t>EMULSION STABILITY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5F269F9-53A9-45A6-BA1E-DE909788E4CE}"/>
              </a:ext>
            </a:extLst>
          </p:cNvPr>
          <p:cNvSpPr txBox="1"/>
          <p:nvPr/>
        </p:nvSpPr>
        <p:spPr>
          <a:xfrm>
            <a:off x="7266039" y="5702710"/>
            <a:ext cx="471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HLB OF  EMULSIFIER BLEND</a:t>
            </a:r>
          </a:p>
        </p:txBody>
      </p:sp>
    </p:spTree>
    <p:extLst>
      <p:ext uri="{BB962C8B-B14F-4D97-AF65-F5344CB8AC3E}">
        <p14:creationId xmlns:p14="http://schemas.microsoft.com/office/powerpoint/2010/main" val="647479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C09908A2-9089-4956-9C8C-C7FABA146019}"/>
              </a:ext>
            </a:extLst>
          </p:cNvPr>
          <p:cNvSpPr txBox="1"/>
          <p:nvPr/>
        </p:nvSpPr>
        <p:spPr>
          <a:xfrm>
            <a:off x="2815525" y="5625885"/>
            <a:ext cx="6560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/>
              <a:t>A keverékben levő magasabb HLB-</a:t>
            </a:r>
            <a:r>
              <a:rPr lang="hu-HU" sz="2000" b="1" dirty="0" err="1"/>
              <a:t>jű</a:t>
            </a:r>
            <a:r>
              <a:rPr lang="hu-HU" sz="2000" b="1" dirty="0"/>
              <a:t> tenzid koncentrációja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5F269F9-53A9-45A6-BA1E-DE909788E4CE}"/>
              </a:ext>
            </a:extLst>
          </p:cNvPr>
          <p:cNvSpPr txBox="1"/>
          <p:nvPr/>
        </p:nvSpPr>
        <p:spPr>
          <a:xfrm>
            <a:off x="7266039" y="5702710"/>
            <a:ext cx="471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HLB OF  EMULSIFIER BLEND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687FB3DB-79C9-4C4C-8E53-E4D37D37AAEE}"/>
              </a:ext>
            </a:extLst>
          </p:cNvPr>
          <p:cNvSpPr txBox="1">
            <a:spLocks/>
          </p:cNvSpPr>
          <p:nvPr/>
        </p:nvSpPr>
        <p:spPr>
          <a:xfrm>
            <a:off x="737937" y="584826"/>
            <a:ext cx="10972800" cy="1406393"/>
          </a:xfrm>
          <a:prstGeom prst="rect">
            <a:avLst/>
          </a:prstGeom>
          <a:solidFill>
            <a:srgbClr val="00B0F0">
              <a:alpha val="64000"/>
            </a:srgbClr>
          </a:solidFill>
        </p:spPr>
        <p:txBody>
          <a:bodyPr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3300" b="1" dirty="0"/>
              <a:t>Második </a:t>
            </a:r>
            <a:r>
              <a:rPr lang="hu-HU" sz="3300" b="1" dirty="0" err="1"/>
              <a:t>emuLgátor</a:t>
            </a:r>
            <a:r>
              <a:rPr lang="hu-HU" sz="3300" b="1" dirty="0"/>
              <a:t> pár: változik az emulzió stabilitás, nem változik a szükséges </a:t>
            </a:r>
            <a:r>
              <a:rPr lang="hu-HU" sz="3300" b="1" dirty="0" err="1"/>
              <a:t>hlb</a:t>
            </a:r>
            <a:endParaRPr lang="hu-HU" dirty="0"/>
          </a:p>
        </p:txBody>
      </p:sp>
      <p:pic>
        <p:nvPicPr>
          <p:cNvPr id="11" name="Tartalom helye 4">
            <a:extLst>
              <a:ext uri="{FF2B5EF4-FFF2-40B4-BE49-F238E27FC236}">
                <a16:creationId xmlns:a16="http://schemas.microsoft.com/office/drawing/2014/main" id="{15AFA438-7B9A-48BB-88E5-89CC68AFB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7" y="1910718"/>
            <a:ext cx="10972800" cy="4412590"/>
          </a:xfrm>
          <a:prstGeom prst="rect">
            <a:avLst/>
          </a:prstGeom>
          <a:ln>
            <a:solidFill>
              <a:schemeClr val="accent1">
                <a:lumMod val="90000"/>
              </a:schemeClr>
            </a:solidFill>
          </a:ln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B8BCD28B-23A3-4D90-9569-BB9603D95425}"/>
              </a:ext>
            </a:extLst>
          </p:cNvPr>
          <p:cNvSpPr txBox="1"/>
          <p:nvPr/>
        </p:nvSpPr>
        <p:spPr>
          <a:xfrm>
            <a:off x="2244436" y="3255818"/>
            <a:ext cx="225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EMULSION STABILITY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A3A21FC-B60E-488F-8B73-B482A4789ECF}"/>
              </a:ext>
            </a:extLst>
          </p:cNvPr>
          <p:cNvSpPr txBox="1"/>
          <p:nvPr/>
        </p:nvSpPr>
        <p:spPr>
          <a:xfrm>
            <a:off x="7570540" y="5686327"/>
            <a:ext cx="441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HLB OF EMULSIFIERS BLEND</a:t>
            </a:r>
          </a:p>
        </p:txBody>
      </p:sp>
    </p:spTree>
    <p:extLst>
      <p:ext uri="{BB962C8B-B14F-4D97-AF65-F5344CB8AC3E}">
        <p14:creationId xmlns:p14="http://schemas.microsoft.com/office/powerpoint/2010/main" val="4234203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687FB3DB-79C9-4C4C-8E53-E4D37D37AAEE}"/>
              </a:ext>
            </a:extLst>
          </p:cNvPr>
          <p:cNvSpPr txBox="1">
            <a:spLocks/>
          </p:cNvSpPr>
          <p:nvPr/>
        </p:nvSpPr>
        <p:spPr>
          <a:xfrm>
            <a:off x="737937" y="584826"/>
            <a:ext cx="10972800" cy="1406393"/>
          </a:xfrm>
          <a:prstGeom prst="rect">
            <a:avLst/>
          </a:prstGeom>
          <a:solidFill>
            <a:srgbClr val="00B0F0">
              <a:alpha val="64000"/>
            </a:srgbClr>
          </a:solidFill>
        </p:spPr>
        <p:txBody>
          <a:bodyPr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3300" b="1" dirty="0"/>
              <a:t>harmadik </a:t>
            </a:r>
            <a:r>
              <a:rPr lang="hu-HU" sz="3300" b="1" dirty="0" err="1"/>
              <a:t>emuLgátor</a:t>
            </a:r>
            <a:r>
              <a:rPr lang="hu-HU" sz="3300" b="1" dirty="0"/>
              <a:t> pár: változik az emulzió stabilitás, nem változik a szükséges </a:t>
            </a:r>
            <a:r>
              <a:rPr lang="hu-HU" sz="3300" b="1" dirty="0" err="1"/>
              <a:t>hlb</a:t>
            </a:r>
            <a:endParaRPr lang="hu-HU" dirty="0"/>
          </a:p>
        </p:txBody>
      </p:sp>
      <p:pic>
        <p:nvPicPr>
          <p:cNvPr id="8" name="Tartalom helye 4" descr="A képen víz látható&#10;&#10;Automatikusan generált leírás">
            <a:extLst>
              <a:ext uri="{FF2B5EF4-FFF2-40B4-BE49-F238E27FC236}">
                <a16:creationId xmlns:a16="http://schemas.microsoft.com/office/drawing/2014/main" id="{9F248A85-F378-40AB-97D2-FCE147781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7" y="2341563"/>
            <a:ext cx="10972800" cy="3633787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B1B5C00C-DCD0-4E08-AD5F-EB83CB11CA5B}"/>
              </a:ext>
            </a:extLst>
          </p:cNvPr>
          <p:cNvSpPr txBox="1"/>
          <p:nvPr/>
        </p:nvSpPr>
        <p:spPr>
          <a:xfrm>
            <a:off x="2244436" y="3255818"/>
            <a:ext cx="225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EMULSION STABILITY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6CF8092A-651D-488F-B867-8694EB1FC492}"/>
              </a:ext>
            </a:extLst>
          </p:cNvPr>
          <p:cNvSpPr txBox="1"/>
          <p:nvPr/>
        </p:nvSpPr>
        <p:spPr>
          <a:xfrm>
            <a:off x="7570540" y="5686327"/>
            <a:ext cx="441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HLB OF EMULSIFIERS BLEND</a:t>
            </a:r>
          </a:p>
        </p:txBody>
      </p:sp>
    </p:spTree>
    <p:extLst>
      <p:ext uri="{BB962C8B-B14F-4D97-AF65-F5344CB8AC3E}">
        <p14:creationId xmlns:p14="http://schemas.microsoft.com/office/powerpoint/2010/main" val="1609262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C084B7AB-BD9F-4D0E-9B0A-191D9831C4EC}"/>
              </a:ext>
            </a:extLst>
          </p:cNvPr>
          <p:cNvSpPr/>
          <p:nvPr/>
        </p:nvSpPr>
        <p:spPr>
          <a:xfrm>
            <a:off x="943896" y="2262042"/>
            <a:ext cx="10146891" cy="3569110"/>
          </a:xfrm>
          <a:prstGeom prst="roundRect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639D3AE-FA3D-4D9F-8706-9D1EE4FF0858}"/>
              </a:ext>
            </a:extLst>
          </p:cNvPr>
          <p:cNvSpPr txBox="1"/>
          <p:nvPr/>
        </p:nvSpPr>
        <p:spPr>
          <a:xfrm>
            <a:off x="1012721" y="293410"/>
            <a:ext cx="10009239" cy="707886"/>
          </a:xfrm>
          <a:prstGeom prst="rect">
            <a:avLst/>
          </a:prstGeom>
          <a:solidFill>
            <a:srgbClr val="002060">
              <a:alpha val="39000"/>
            </a:srgbClr>
          </a:solidFill>
        </p:spPr>
        <p:txBody>
          <a:bodyPr wrap="square" rtlCol="0">
            <a:spAutoFit/>
          </a:bodyPr>
          <a:lstStyle/>
          <a:p>
            <a:r>
              <a:rPr lang="hu-HU" sz="4000" b="1" dirty="0">
                <a:solidFill>
                  <a:srgbClr val="FF0000"/>
                </a:solidFill>
              </a:rPr>
              <a:t>Változás a szükséges HLB értékben</a:t>
            </a:r>
          </a:p>
        </p:txBody>
      </p:sp>
      <p:sp>
        <p:nvSpPr>
          <p:cNvPr id="4" name="Nyíl: balra mutató 3">
            <a:extLst>
              <a:ext uri="{FF2B5EF4-FFF2-40B4-BE49-F238E27FC236}">
                <a16:creationId xmlns:a16="http://schemas.microsoft.com/office/drawing/2014/main" id="{1A466252-21CD-4525-8988-721A01EA3968}"/>
              </a:ext>
            </a:extLst>
          </p:cNvPr>
          <p:cNvSpPr/>
          <p:nvPr/>
        </p:nvSpPr>
        <p:spPr>
          <a:xfrm>
            <a:off x="2428568" y="1455174"/>
            <a:ext cx="3588774" cy="369332"/>
          </a:xfrm>
          <a:prstGeom prst="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Nyíl: jobbra mutató 4">
            <a:extLst>
              <a:ext uri="{FF2B5EF4-FFF2-40B4-BE49-F238E27FC236}">
                <a16:creationId xmlns:a16="http://schemas.microsoft.com/office/drawing/2014/main" id="{D17F9398-9199-4C30-9DFB-DA28672DBA00}"/>
              </a:ext>
            </a:extLst>
          </p:cNvPr>
          <p:cNvSpPr/>
          <p:nvPr/>
        </p:nvSpPr>
        <p:spPr>
          <a:xfrm>
            <a:off x="6744928" y="1455174"/>
            <a:ext cx="3224981" cy="3693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F9CDBBC-EB0C-4E7B-AA55-BED5CF18D0CF}"/>
              </a:ext>
            </a:extLst>
          </p:cNvPr>
          <p:cNvSpPr txBox="1"/>
          <p:nvPr/>
        </p:nvSpPr>
        <p:spPr>
          <a:xfrm>
            <a:off x="2868432" y="1293393"/>
            <a:ext cx="2949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/>
              <a:t>More </a:t>
            </a:r>
            <a:r>
              <a:rPr lang="hu-HU" sz="2400" b="1" dirty="0" err="1"/>
              <a:t>hydrophobic</a:t>
            </a:r>
            <a:endParaRPr lang="hu-HU" sz="2400"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20ACE37-0AD4-460D-A544-58273603A194}"/>
              </a:ext>
            </a:extLst>
          </p:cNvPr>
          <p:cNvSpPr txBox="1"/>
          <p:nvPr/>
        </p:nvSpPr>
        <p:spPr>
          <a:xfrm>
            <a:off x="7079226" y="1307690"/>
            <a:ext cx="244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/>
              <a:t>More </a:t>
            </a:r>
            <a:r>
              <a:rPr lang="hu-HU" sz="2400" b="1" dirty="0" err="1"/>
              <a:t>hydrophylic</a:t>
            </a:r>
            <a:endParaRPr lang="hu-HU" sz="2400" b="1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668F599-D11D-410F-AB82-B60D06EE8493}"/>
              </a:ext>
            </a:extLst>
          </p:cNvPr>
          <p:cNvSpPr txBox="1"/>
          <p:nvPr/>
        </p:nvSpPr>
        <p:spPr>
          <a:xfrm>
            <a:off x="1514168" y="2910348"/>
            <a:ext cx="175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hardness</a:t>
            </a:r>
            <a:endParaRPr lang="hu-HU" b="1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B528381-99A6-4246-9EB7-C009DD17E8E9}"/>
              </a:ext>
            </a:extLst>
          </p:cNvPr>
          <p:cNvSpPr txBox="1"/>
          <p:nvPr/>
        </p:nvSpPr>
        <p:spPr>
          <a:xfrm>
            <a:off x="1592826" y="3677265"/>
            <a:ext cx="138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temperature</a:t>
            </a:r>
            <a:endParaRPr lang="hu-HU" b="1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10A7B40-32EC-4039-B79D-8ECCADC4977D}"/>
              </a:ext>
            </a:extLst>
          </p:cNvPr>
          <p:cNvSpPr txBox="1"/>
          <p:nvPr/>
        </p:nvSpPr>
        <p:spPr>
          <a:xfrm>
            <a:off x="1661652" y="4562168"/>
            <a:ext cx="131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solvent</a:t>
            </a:r>
            <a:endParaRPr lang="hu-HU" b="1" dirty="0"/>
          </a:p>
        </p:txBody>
      </p:sp>
      <p:sp>
        <p:nvSpPr>
          <p:cNvPr id="12" name="Nyíl: balra mutató 11">
            <a:extLst>
              <a:ext uri="{FF2B5EF4-FFF2-40B4-BE49-F238E27FC236}">
                <a16:creationId xmlns:a16="http://schemas.microsoft.com/office/drawing/2014/main" id="{ED7A1C1C-D42B-49A8-8909-F994626512E6}"/>
              </a:ext>
            </a:extLst>
          </p:cNvPr>
          <p:cNvSpPr/>
          <p:nvPr/>
        </p:nvSpPr>
        <p:spPr>
          <a:xfrm>
            <a:off x="3264310" y="3057832"/>
            <a:ext cx="2330245" cy="2218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Nyíl: balra mutató 12">
            <a:extLst>
              <a:ext uri="{FF2B5EF4-FFF2-40B4-BE49-F238E27FC236}">
                <a16:creationId xmlns:a16="http://schemas.microsoft.com/office/drawing/2014/main" id="{EFBB175F-75EB-477C-B684-E93AEA4891D0}"/>
              </a:ext>
            </a:extLst>
          </p:cNvPr>
          <p:cNvSpPr/>
          <p:nvPr/>
        </p:nvSpPr>
        <p:spPr>
          <a:xfrm>
            <a:off x="3264310" y="3671726"/>
            <a:ext cx="2330245" cy="2218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Nyíl: balra mutató 13">
            <a:extLst>
              <a:ext uri="{FF2B5EF4-FFF2-40B4-BE49-F238E27FC236}">
                <a16:creationId xmlns:a16="http://schemas.microsoft.com/office/drawing/2014/main" id="{1F7BE8EC-45B1-4308-951A-8E4E40454A51}"/>
              </a:ext>
            </a:extLst>
          </p:cNvPr>
          <p:cNvSpPr/>
          <p:nvPr/>
        </p:nvSpPr>
        <p:spPr>
          <a:xfrm>
            <a:off x="3264310" y="4650658"/>
            <a:ext cx="2330245" cy="2218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997FFF53-BB63-429A-BDF1-DE25545FAF45}"/>
              </a:ext>
            </a:extLst>
          </p:cNvPr>
          <p:cNvSpPr txBox="1"/>
          <p:nvPr/>
        </p:nvSpPr>
        <p:spPr>
          <a:xfrm>
            <a:off x="3451123" y="2654710"/>
            <a:ext cx="175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SOFTER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257C14C5-6672-4F35-A3E0-2BB96C94D074}"/>
              </a:ext>
            </a:extLst>
          </p:cNvPr>
          <p:cNvSpPr txBox="1"/>
          <p:nvPr/>
        </p:nvSpPr>
        <p:spPr>
          <a:xfrm>
            <a:off x="3451123" y="3429000"/>
            <a:ext cx="174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COLDER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8E48563C-4BD2-4184-B29C-74EDA01F4DB2}"/>
              </a:ext>
            </a:extLst>
          </p:cNvPr>
          <p:cNvSpPr txBox="1"/>
          <p:nvPr/>
        </p:nvSpPr>
        <p:spPr>
          <a:xfrm>
            <a:off x="3126658" y="4285620"/>
            <a:ext cx="264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LESS POLAR: KEROSENE</a:t>
            </a:r>
          </a:p>
        </p:txBody>
      </p:sp>
      <p:sp>
        <p:nvSpPr>
          <p:cNvPr id="19" name="Nyíl: jobbra mutató 18">
            <a:extLst>
              <a:ext uri="{FF2B5EF4-FFF2-40B4-BE49-F238E27FC236}">
                <a16:creationId xmlns:a16="http://schemas.microsoft.com/office/drawing/2014/main" id="{DCEA3DAF-FEDC-4FDD-AF55-1D476889142D}"/>
              </a:ext>
            </a:extLst>
          </p:cNvPr>
          <p:cNvSpPr/>
          <p:nvPr/>
        </p:nvSpPr>
        <p:spPr>
          <a:xfrm>
            <a:off x="6862916" y="3024042"/>
            <a:ext cx="2792361" cy="3005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64BE4A3B-4EA6-40FF-92FD-6EA9BB899EA7}"/>
              </a:ext>
            </a:extLst>
          </p:cNvPr>
          <p:cNvSpPr txBox="1"/>
          <p:nvPr/>
        </p:nvSpPr>
        <p:spPr>
          <a:xfrm>
            <a:off x="6941574" y="2733368"/>
            <a:ext cx="21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HARDER</a:t>
            </a:r>
          </a:p>
        </p:txBody>
      </p:sp>
      <p:sp>
        <p:nvSpPr>
          <p:cNvPr id="21" name="Nyíl: jobbra mutató 20">
            <a:extLst>
              <a:ext uri="{FF2B5EF4-FFF2-40B4-BE49-F238E27FC236}">
                <a16:creationId xmlns:a16="http://schemas.microsoft.com/office/drawing/2014/main" id="{C788B793-28E6-47C2-AE40-A3E7290E8E7A}"/>
              </a:ext>
            </a:extLst>
          </p:cNvPr>
          <p:cNvSpPr/>
          <p:nvPr/>
        </p:nvSpPr>
        <p:spPr>
          <a:xfrm>
            <a:off x="6941574" y="3671726"/>
            <a:ext cx="2713703" cy="3005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F595344B-814A-4C1B-B972-820971AE0F68}"/>
              </a:ext>
            </a:extLst>
          </p:cNvPr>
          <p:cNvSpPr txBox="1"/>
          <p:nvPr/>
        </p:nvSpPr>
        <p:spPr>
          <a:xfrm>
            <a:off x="7079226" y="3429000"/>
            <a:ext cx="198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WARMER</a:t>
            </a:r>
          </a:p>
        </p:txBody>
      </p:sp>
      <p:sp>
        <p:nvSpPr>
          <p:cNvPr id="23" name="Nyíl: jobbra mutató 22">
            <a:extLst>
              <a:ext uri="{FF2B5EF4-FFF2-40B4-BE49-F238E27FC236}">
                <a16:creationId xmlns:a16="http://schemas.microsoft.com/office/drawing/2014/main" id="{4DE320AE-97EB-4F33-969A-2508B9903AE9}"/>
              </a:ext>
            </a:extLst>
          </p:cNvPr>
          <p:cNvSpPr/>
          <p:nvPr/>
        </p:nvSpPr>
        <p:spPr>
          <a:xfrm>
            <a:off x="6941574" y="4562168"/>
            <a:ext cx="2644877" cy="3693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635C2853-F10D-455B-8CCC-AA1F2AA64867}"/>
              </a:ext>
            </a:extLst>
          </p:cNvPr>
          <p:cNvSpPr txBox="1"/>
          <p:nvPr/>
        </p:nvSpPr>
        <p:spPr>
          <a:xfrm>
            <a:off x="6941574" y="4214958"/>
            <a:ext cx="294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MORE POLAR: XYLENE</a:t>
            </a:r>
          </a:p>
        </p:txBody>
      </p:sp>
    </p:spTree>
    <p:extLst>
      <p:ext uri="{BB962C8B-B14F-4D97-AF65-F5344CB8AC3E}">
        <p14:creationId xmlns:p14="http://schemas.microsoft.com/office/powerpoint/2010/main" val="381270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ím 1">
            <a:extLst>
              <a:ext uri="{FF2B5EF4-FFF2-40B4-BE49-F238E27FC236}">
                <a16:creationId xmlns:a16="http://schemas.microsoft.com/office/drawing/2014/main" id="{333058E5-7F6D-4FEF-BFE3-19CF8E125195}"/>
              </a:ext>
            </a:extLst>
          </p:cNvPr>
          <p:cNvSpPr txBox="1">
            <a:spLocks/>
          </p:cNvSpPr>
          <p:nvPr/>
        </p:nvSpPr>
        <p:spPr>
          <a:xfrm>
            <a:off x="581192" y="53212"/>
            <a:ext cx="11029616" cy="108319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3600" b="1" dirty="0">
                <a:solidFill>
                  <a:srgbClr val="FF0000"/>
                </a:solidFill>
              </a:rPr>
              <a:t>Ultra-</a:t>
            </a:r>
            <a:r>
              <a:rPr lang="hu-HU" sz="3600" b="1" dirty="0" err="1">
                <a:solidFill>
                  <a:srgbClr val="FF0000"/>
                </a:solidFill>
              </a:rPr>
              <a:t>turrax</a:t>
            </a:r>
            <a:endParaRPr lang="hu-HU" sz="3600" b="1" dirty="0">
              <a:solidFill>
                <a:srgbClr val="FF0000"/>
              </a:solidFill>
            </a:endParaRPr>
          </a:p>
        </p:txBody>
      </p:sp>
      <p:pic>
        <p:nvPicPr>
          <p:cNvPr id="26" name="Tartalom helye 3">
            <a:extLst>
              <a:ext uri="{FF2B5EF4-FFF2-40B4-BE49-F238E27FC236}">
                <a16:creationId xmlns:a16="http://schemas.microsoft.com/office/drawing/2014/main" id="{68BC20A5-84A2-40BC-B078-57511EA26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11" y="1136411"/>
            <a:ext cx="5566610" cy="566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05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3747F3D7-A7F0-440A-BFA0-DFA340DD0792}"/>
              </a:ext>
            </a:extLst>
          </p:cNvPr>
          <p:cNvSpPr txBox="1">
            <a:spLocks/>
          </p:cNvSpPr>
          <p:nvPr/>
        </p:nvSpPr>
        <p:spPr>
          <a:xfrm>
            <a:off x="587829" y="711717"/>
            <a:ext cx="11022980" cy="1006273"/>
          </a:xfrm>
          <a:prstGeom prst="rect">
            <a:avLst/>
          </a:prstGeom>
          <a:solidFill>
            <a:srgbClr val="0070C0">
              <a:alpha val="40000"/>
            </a:srgbClr>
          </a:solidFill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800" b="1" dirty="0">
                <a:solidFill>
                  <a:srgbClr val="FF0000"/>
                </a:solidFill>
              </a:rPr>
              <a:t>Kolloid malom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22D0BDB-B9B6-4030-8DA3-9A86A1DB1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22" y="2161302"/>
            <a:ext cx="4934892" cy="3699750"/>
          </a:xfrm>
          <a:prstGeom prst="rect">
            <a:avLst/>
          </a:prstGeom>
        </p:spPr>
      </p:pic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DBC1A833-5A77-4A48-A940-905BC5C15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787" y="2161302"/>
            <a:ext cx="5213649" cy="369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4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hoto of island and thunder">
            <a:extLst>
              <a:ext uri="{FF2B5EF4-FFF2-40B4-BE49-F238E27FC236}">
                <a16:creationId xmlns:a16="http://schemas.microsoft.com/office/drawing/2014/main" id="{2B438EC2-2368-40E9-9F19-3277A8B20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3A1256-5FF3-4831-AD9D-BBB16E304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DLVO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9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photo of island and thunder">
            <a:extLst>
              <a:ext uri="{FF2B5EF4-FFF2-40B4-BE49-F238E27FC236}">
                <a16:creationId xmlns:a16="http://schemas.microsoft.com/office/drawing/2014/main" id="{E920455E-2D03-422E-84D1-3E7C6808A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3A1256-5FF3-4831-AD9D-BBB16E304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1980" cy="2900518"/>
          </a:xfrm>
        </p:spPr>
        <p:txBody>
          <a:bodyPr>
            <a:normAutofit/>
          </a:bodyPr>
          <a:lstStyle/>
          <a:p>
            <a:r>
              <a:rPr lang="nl-NL" sz="5400">
                <a:solidFill>
                  <a:srgbClr val="FFFFFF"/>
                </a:solidFill>
              </a:rPr>
              <a:t>Derjaguin-Landau-Verwey-Overbeek</a:t>
            </a:r>
            <a:endParaRPr lang="hu-HU" sz="5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939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Válogatott babszemek és hüvelyesek kupacokban">
            <a:extLst>
              <a:ext uri="{FF2B5EF4-FFF2-40B4-BE49-F238E27FC236}">
                <a16:creationId xmlns:a16="http://schemas.microsoft.com/office/drawing/2014/main" id="{D2F179C8-044F-4D56-BE09-D3063AFE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7655"/>
            <a:ext cx="12192000" cy="6858000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E2C7A3BA-D1DF-4BE7-B56D-EDBCD896A9E1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638708"/>
          </a:xfrm>
          <a:prstGeom prst="rect">
            <a:avLst/>
          </a:prstGeom>
          <a:solidFill>
            <a:srgbClr val="00B050">
              <a:alpha val="66000"/>
            </a:srgbClr>
          </a:solidFill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3600" dirty="0">
                <a:solidFill>
                  <a:srgbClr val="002060"/>
                </a:solidFill>
              </a:rPr>
              <a:t>Mi a  </a:t>
            </a:r>
            <a:r>
              <a:rPr lang="hu-HU" sz="3600" dirty="0" err="1">
                <a:solidFill>
                  <a:srgbClr val="002060"/>
                </a:solidFill>
              </a:rPr>
              <a:t>diszpergált</a:t>
            </a:r>
            <a:r>
              <a:rPr lang="hu-HU" sz="3600" dirty="0">
                <a:solidFill>
                  <a:srgbClr val="002060"/>
                </a:solidFill>
              </a:rPr>
              <a:t> részecske ? (kolloidkémiai, fizikai-kémiai meghatározás)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C04DE6D2-C92C-4F4D-8E7B-2E045BC3D27F}"/>
              </a:ext>
            </a:extLst>
          </p:cNvPr>
          <p:cNvSpPr txBox="1">
            <a:spLocks/>
          </p:cNvSpPr>
          <p:nvPr/>
        </p:nvSpPr>
        <p:spPr>
          <a:xfrm>
            <a:off x="581192" y="2340864"/>
            <a:ext cx="11029615" cy="3634486"/>
          </a:xfrm>
          <a:prstGeom prst="rect">
            <a:avLst/>
          </a:prstGeom>
          <a:solidFill>
            <a:srgbClr val="00B0F0">
              <a:alpha val="79000"/>
            </a:srgbClr>
          </a:solidFill>
        </p:spPr>
        <p:txBody>
          <a:bodyPr/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200" b="1" dirty="0"/>
              <a:t>Van saját térfogata, gyakorlatilag nem komprimálható (tehát vagy folyadék, vagy szilárd)</a:t>
            </a:r>
          </a:p>
          <a:p>
            <a:r>
              <a:rPr lang="hu-HU" sz="3200" b="1" dirty="0"/>
              <a:t>Kondenzált </a:t>
            </a:r>
            <a:r>
              <a:rPr lang="hu-HU" sz="3200" b="1" dirty="0">
                <a:solidFill>
                  <a:srgbClr val="FF0000"/>
                </a:solidFill>
              </a:rPr>
              <a:t>HÁROMDIMENZIÓS</a:t>
            </a:r>
            <a:r>
              <a:rPr lang="hu-HU" sz="3200" b="1" dirty="0"/>
              <a:t>  diszkontinuitás  (ez saját térfogat kritériumából  következik</a:t>
            </a:r>
          </a:p>
          <a:p>
            <a:r>
              <a:rPr lang="hu-HU" sz="3200" b="1" dirty="0"/>
              <a:t>Diszkontinuitás: egy vagy több tulajdonság a felületnél változik</a:t>
            </a:r>
          </a:p>
        </p:txBody>
      </p:sp>
    </p:spTree>
    <p:extLst>
      <p:ext uri="{BB962C8B-B14F-4D97-AF65-F5344CB8AC3E}">
        <p14:creationId xmlns:p14="http://schemas.microsoft.com/office/powerpoint/2010/main" val="1078674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Válogatott babszemek és hüvelyesek kupacokban">
            <a:extLst>
              <a:ext uri="{FF2B5EF4-FFF2-40B4-BE49-F238E27FC236}">
                <a16:creationId xmlns:a16="http://schemas.microsoft.com/office/drawing/2014/main" id="{D2F179C8-044F-4D56-BE09-D3063AFE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7655"/>
            <a:ext cx="12192000" cy="6858000"/>
          </a:xfrm>
          <a:prstGeom prst="rect">
            <a:avLst/>
          </a:prstGeom>
        </p:spPr>
      </p:pic>
      <p:pic>
        <p:nvPicPr>
          <p:cNvPr id="9" name="Kép 8" descr="Válogatott babszemek és hüvelyesek kupacokban">
            <a:extLst>
              <a:ext uri="{FF2B5EF4-FFF2-40B4-BE49-F238E27FC236}">
                <a16:creationId xmlns:a16="http://schemas.microsoft.com/office/drawing/2014/main" id="{2A4CC7EC-FC4A-488E-AC6B-B2C790B01C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318"/>
                    </a14:imgEffect>
                    <a14:imgEffect>
                      <a14:saturation sat="3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7655"/>
            <a:ext cx="12192000" cy="7173310"/>
          </a:xfrm>
          <a:prstGeom prst="rect">
            <a:avLst/>
          </a:prstGeom>
        </p:spPr>
      </p:pic>
      <p:sp>
        <p:nvSpPr>
          <p:cNvPr id="10" name="Cím 1">
            <a:extLst>
              <a:ext uri="{FF2B5EF4-FFF2-40B4-BE49-F238E27FC236}">
                <a16:creationId xmlns:a16="http://schemas.microsoft.com/office/drawing/2014/main" id="{AD491E9C-6B76-4FC4-84CD-B502F7533DA6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188720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txBody>
          <a:bodyPr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b="1" dirty="0">
                <a:solidFill>
                  <a:srgbClr val="FF0000"/>
                </a:solidFill>
                <a:highlight>
                  <a:srgbClr val="FFFF00"/>
                </a:highlight>
              </a:rPr>
              <a:t>Diszperziók</a:t>
            </a:r>
            <a:r>
              <a:rPr lang="hu-HU" sz="2400" b="1" dirty="0">
                <a:solidFill>
                  <a:srgbClr val="FF0000"/>
                </a:solidFill>
              </a:rPr>
              <a:t>:</a:t>
            </a:r>
            <a:r>
              <a:rPr lang="hu-HU" sz="2400" b="1" dirty="0">
                <a:solidFill>
                  <a:srgbClr val="FFFF00"/>
                </a:solidFill>
              </a:rPr>
              <a:t> Egymással nem elegyedő két fázis keveréke, melyek közül az egyik </a:t>
            </a:r>
            <a:r>
              <a:rPr lang="hu-HU" sz="2400" b="1" i="1" dirty="0">
                <a:solidFill>
                  <a:srgbClr val="FFFF00"/>
                </a:solidFill>
              </a:rPr>
              <a:t>(kolloid méretű )</a:t>
            </a:r>
            <a:r>
              <a:rPr lang="hu-HU" sz="2400" b="1" dirty="0">
                <a:solidFill>
                  <a:srgbClr val="FFFF00"/>
                </a:solidFill>
              </a:rPr>
              <a:t>részecskék formájában szét van eloszlatva a másikban </a:t>
            </a:r>
          </a:p>
        </p:txBody>
      </p:sp>
      <p:pic>
        <p:nvPicPr>
          <p:cNvPr id="11" name="Tartalom helye 3">
            <a:extLst>
              <a:ext uri="{FF2B5EF4-FFF2-40B4-BE49-F238E27FC236}">
                <a16:creationId xmlns:a16="http://schemas.microsoft.com/office/drawing/2014/main" id="{19419F9F-FB02-4A2C-832B-6FE99709F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157" y="2341563"/>
            <a:ext cx="7375686" cy="36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31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library shelf near black wooden ladder">
            <a:extLst>
              <a:ext uri="{FF2B5EF4-FFF2-40B4-BE49-F238E27FC236}">
                <a16:creationId xmlns:a16="http://schemas.microsoft.com/office/drawing/2014/main" id="{C2371D89-5850-4EBA-B2B9-18A0EE5DE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7" b="4015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Tartalombetekintő 4">
                <a:extLst>
                  <a:ext uri="{FF2B5EF4-FFF2-40B4-BE49-F238E27FC236}">
                    <a16:creationId xmlns:a16="http://schemas.microsoft.com/office/drawing/2014/main" id="{0011CA40-9834-40F1-9AA6-8C4D34EA6C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6396785"/>
                  </p:ext>
                </p:extLst>
              </p:nvPr>
            </p:nvGraphicFramePr>
            <p:xfrm>
              <a:off x="581025" y="1612106"/>
              <a:ext cx="11029950" cy="3633787"/>
            </p:xfrm>
            <a:graphic>
              <a:graphicData uri="http://schemas.microsoft.com/office/powerpoint/2016/summaryzoom">
                <psuz:summaryZm>
                  <psuz:summaryZmObj sectionId="{AFD2FBBD-3096-4B5A-A90A-2C217F7EEDB0}">
                    <psuz:zmPr id="{BE3B4CEE-5FC3-4D8C-A83B-702F42995A09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8432" y="420916"/>
                          <a:ext cx="4963478" cy="279195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ACC764E-2F0A-4636-A46B-FC783449BD48}" offsetFactorX="-1875">
                    <psuz:zmPr id="{BA17FAC6-984E-4DF9-9AD5-372AB3054C13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514975" y="420916"/>
                          <a:ext cx="4963478" cy="279195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Tartalombetekintő 4">
                <a:extLst>
                  <a:ext uri="{FF2B5EF4-FFF2-40B4-BE49-F238E27FC236}">
                    <a16:creationId xmlns:a16="http://schemas.microsoft.com/office/drawing/2014/main" id="{0011CA40-9834-40F1-9AA6-8C4D34EA6CBD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581025" y="1612106"/>
                <a:ext cx="11029950" cy="3633787"/>
                <a:chOff x="581025" y="1612106"/>
                <a:chExt cx="11029950" cy="3633787"/>
              </a:xfrm>
            </p:grpSpPr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9457" y="2033022"/>
                  <a:ext cx="4963478" cy="279195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96000" y="2033022"/>
                  <a:ext cx="4963478" cy="279195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270262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579721-60B5-4FF4-B81A-E58D6FC36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Marangoni</a:t>
            </a:r>
            <a:r>
              <a:rPr lang="hu-HU" dirty="0"/>
              <a:t> </a:t>
            </a:r>
            <a:r>
              <a:rPr lang="hu-HU" dirty="0" err="1"/>
              <a:t>carlo</a:t>
            </a:r>
            <a:r>
              <a:rPr lang="hu-HU" dirty="0"/>
              <a:t> </a:t>
            </a:r>
            <a:r>
              <a:rPr lang="hu-HU" dirty="0" err="1"/>
              <a:t>giuseppe</a:t>
            </a:r>
            <a:r>
              <a:rPr lang="hu-HU" dirty="0"/>
              <a:t>  (</a:t>
            </a:r>
            <a:r>
              <a:rPr lang="hu-HU" dirty="0" err="1"/>
              <a:t>Marangoni-gibbs</a:t>
            </a:r>
            <a:r>
              <a:rPr lang="hu-HU" dirty="0"/>
              <a:t> hatás)</a:t>
            </a:r>
          </a:p>
        </p:txBody>
      </p:sp>
      <p:pic>
        <p:nvPicPr>
          <p:cNvPr id="5" name="marangoni effect">
            <a:hlinkClick r:id="" action="ppaction://media"/>
            <a:extLst>
              <a:ext uri="{FF2B5EF4-FFF2-40B4-BE49-F238E27FC236}">
                <a16:creationId xmlns:a16="http://schemas.microsoft.com/office/drawing/2014/main" id="{58206586-4807-49D1-A59C-061E5C92E1C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2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8850" y="1825625"/>
            <a:ext cx="7734300" cy="4351338"/>
          </a:xfrm>
        </p:spPr>
      </p:pic>
    </p:spTree>
    <p:extLst>
      <p:ext uri="{BB962C8B-B14F-4D97-AF65-F5344CB8AC3E}">
        <p14:creationId xmlns:p14="http://schemas.microsoft.com/office/powerpoint/2010/main" val="269123457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Válogatott babszemek és hüvelyesek kupacokban">
            <a:extLst>
              <a:ext uri="{FF2B5EF4-FFF2-40B4-BE49-F238E27FC236}">
                <a16:creationId xmlns:a16="http://schemas.microsoft.com/office/drawing/2014/main" id="{D2F179C8-044F-4D56-BE09-D3063AFE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FD8119E7-1602-4EB5-84B9-AEE0C8A6A826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1887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b="1" dirty="0">
                <a:solidFill>
                  <a:srgbClr val="FFFF00"/>
                </a:solidFill>
              </a:rPr>
              <a:t>Energia-távolság görbék amikor 2 részecske </a:t>
            </a:r>
            <a:r>
              <a:rPr lang="hu-HU" b="1" dirty="0" err="1">
                <a:solidFill>
                  <a:srgbClr val="FFFF00"/>
                </a:solidFill>
              </a:rPr>
              <a:t>megközeliti</a:t>
            </a:r>
            <a:r>
              <a:rPr lang="hu-HU" b="1" dirty="0">
                <a:solidFill>
                  <a:srgbClr val="FFFF00"/>
                </a:solidFill>
              </a:rPr>
              <a:t> egymást és ha nincs </a:t>
            </a:r>
            <a:r>
              <a:rPr lang="hu-HU" b="1" dirty="0" err="1">
                <a:solidFill>
                  <a:srgbClr val="FFFF00"/>
                </a:solidFill>
              </a:rPr>
              <a:t>sztérikus</a:t>
            </a:r>
            <a:r>
              <a:rPr lang="hu-HU" b="1" dirty="0">
                <a:solidFill>
                  <a:srgbClr val="FFFF00"/>
                </a:solidFill>
              </a:rPr>
              <a:t>  taszítás</a:t>
            </a:r>
          </a:p>
        </p:txBody>
      </p:sp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8693DDB3-AF25-4EB0-AC5A-6A68571C1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341563"/>
            <a:ext cx="5121518" cy="363378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351327F-5B8F-496B-BF2D-5B942694349B}"/>
              </a:ext>
            </a:extLst>
          </p:cNvPr>
          <p:cNvSpPr txBox="1"/>
          <p:nvPr/>
        </p:nvSpPr>
        <p:spPr>
          <a:xfrm>
            <a:off x="5938684" y="2341563"/>
            <a:ext cx="504394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Kék: van </a:t>
            </a:r>
            <a:r>
              <a:rPr lang="hu-HU" dirty="0" err="1"/>
              <a:t>der</a:t>
            </a:r>
            <a:r>
              <a:rPr lang="hu-HU" dirty="0"/>
              <a:t> Waals vonzás 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391B0467-E996-4800-84D2-D0F822563EA6}"/>
              </a:ext>
            </a:extLst>
          </p:cNvPr>
          <p:cNvSpPr txBox="1"/>
          <p:nvPr/>
        </p:nvSpPr>
        <p:spPr>
          <a:xfrm>
            <a:off x="5938684" y="3136490"/>
            <a:ext cx="5043948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Zöld: elektromos taszítás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87BDE704-C650-49A6-934F-5B01339149B1}"/>
              </a:ext>
            </a:extLst>
          </p:cNvPr>
          <p:cNvSpPr txBox="1"/>
          <p:nvPr/>
        </p:nvSpPr>
        <p:spPr>
          <a:xfrm>
            <a:off x="5938684" y="4031226"/>
            <a:ext cx="504394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Piros: eredő erő</a:t>
            </a:r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97C4BD98-E711-4ABE-B70E-15A6F67720C7}"/>
              </a:ext>
            </a:extLst>
          </p:cNvPr>
          <p:cNvSpPr/>
          <p:nvPr/>
        </p:nvSpPr>
        <p:spPr>
          <a:xfrm>
            <a:off x="6617110" y="4837471"/>
            <a:ext cx="3667432" cy="156332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h: két részecske felülete közti távolság (nanométer)</a:t>
            </a:r>
          </a:p>
          <a:p>
            <a:pPr algn="ctr"/>
            <a:r>
              <a:rPr lang="hu-HU" dirty="0"/>
              <a:t>G: energia, skála </a:t>
            </a:r>
            <a:r>
              <a:rPr lang="hu-HU" dirty="0" err="1"/>
              <a:t>kT</a:t>
            </a:r>
            <a:r>
              <a:rPr lang="hu-HU" dirty="0"/>
              <a:t> mértékegységben</a:t>
            </a:r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4EAF27-CAA9-44B0-950B-FDC835F51B02}"/>
              </a:ext>
            </a:extLst>
          </p:cNvPr>
          <p:cNvSpPr/>
          <p:nvPr/>
        </p:nvSpPr>
        <p:spPr>
          <a:xfrm>
            <a:off x="2507226" y="5535561"/>
            <a:ext cx="3431458" cy="104222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b="1" dirty="0"/>
              <a:t>Elektrosztatikus stabilizálás</a:t>
            </a:r>
          </a:p>
        </p:txBody>
      </p:sp>
    </p:spTree>
    <p:extLst>
      <p:ext uri="{BB962C8B-B14F-4D97-AF65-F5344CB8AC3E}">
        <p14:creationId xmlns:p14="http://schemas.microsoft.com/office/powerpoint/2010/main" val="2060187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Válogatott babszemek és hüvelyesek kupacokban">
            <a:extLst>
              <a:ext uri="{FF2B5EF4-FFF2-40B4-BE49-F238E27FC236}">
                <a16:creationId xmlns:a16="http://schemas.microsoft.com/office/drawing/2014/main" id="{D2F179C8-044F-4D56-BE09-D3063AFE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ím 1">
            <a:extLst>
              <a:ext uri="{FF2B5EF4-FFF2-40B4-BE49-F238E27FC236}">
                <a16:creationId xmlns:a16="http://schemas.microsoft.com/office/drawing/2014/main" id="{33464C55-C2A0-434B-867D-F3CFDAFBC467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1887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rgbClr val="FFFF00"/>
                </a:solidFill>
              </a:rPr>
              <a:t>Van </a:t>
            </a:r>
            <a:r>
              <a:rPr lang="hu-HU" dirty="0" err="1">
                <a:solidFill>
                  <a:srgbClr val="FFFF00"/>
                </a:solidFill>
              </a:rPr>
              <a:t>der</a:t>
            </a:r>
            <a:r>
              <a:rPr lang="hu-HU" dirty="0">
                <a:solidFill>
                  <a:srgbClr val="FFFF00"/>
                </a:solidFill>
              </a:rPr>
              <a:t> Waals vonzás: elkerülhetetlen, ez a hajtóerő az energiaminimum eléréséhez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>
                <a:extLst>
                  <a:ext uri="{FF2B5EF4-FFF2-40B4-BE49-F238E27FC236}">
                    <a16:creationId xmlns:a16="http://schemas.microsoft.com/office/drawing/2014/main" id="{20D58BEB-F9EC-4675-800C-0EC762D4B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2" y="2340864"/>
                <a:ext cx="11029615" cy="3634486"/>
              </a:xfrm>
              <a:prstGeom prst="rect">
                <a:avLst/>
              </a:prstGeom>
              <a:solidFill>
                <a:schemeClr val="bg1">
                  <a:alpha val="36000"/>
                </a:schemeClr>
              </a:solidFill>
            </p:spPr>
            <p:txBody>
              <a:bodyPr/>
              <a:lstStyle>
                <a:lvl1pPr marL="3060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7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1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1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hu-HU" sz="32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𝑨𝑹</m:t>
                        </m:r>
                      </m:num>
                      <m:den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</m:oMath>
                </a14:m>
                <a:r>
                  <a:rPr lang="hu-HU" sz="3200" b="1" dirty="0">
                    <a:solidFill>
                      <a:schemeClr val="tx1"/>
                    </a:solidFill>
                  </a:rPr>
                  <a:t>  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    ahol A az effektív </a:t>
                </a:r>
                <a:r>
                  <a:rPr lang="hu-HU" sz="2000" b="1" dirty="0" err="1">
                    <a:solidFill>
                      <a:schemeClr val="tx1"/>
                    </a:solidFill>
                  </a:rPr>
                  <a:t>Hamaker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konstans, R a részecske sugár, h a részecskefelületek közti távolság</a:t>
                </a:r>
              </a:p>
              <a:p>
                <a:r>
                  <a:rPr lang="hu-HU" sz="2000" b="1" dirty="0">
                    <a:solidFill>
                      <a:schemeClr val="tx1"/>
                    </a:solidFill>
                  </a:rPr>
                  <a:t>Feltétel: h&lt;&lt;R</a:t>
                </a:r>
              </a:p>
              <a:p>
                <a:r>
                  <a:rPr lang="hu-HU" sz="2000" b="1" dirty="0">
                    <a:solidFill>
                      <a:schemeClr val="tx1"/>
                    </a:solidFill>
                  </a:rPr>
                  <a:t>Az A effektív </a:t>
                </a:r>
                <a:r>
                  <a:rPr lang="hu-HU" sz="2000" b="1" dirty="0" err="1">
                    <a:solidFill>
                      <a:schemeClr val="tx1"/>
                    </a:solidFill>
                  </a:rPr>
                  <a:t>Hamaker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:  </a:t>
                </a:r>
                <a:endParaRPr lang="hu-HU" sz="2000" b="1" baseline="-25000" dirty="0">
                  <a:solidFill>
                    <a:schemeClr val="tx1"/>
                  </a:solidFill>
                </a:endParaRPr>
              </a:p>
              <a:p>
                <a:endParaRPr lang="hu-HU" sz="2000" b="1" dirty="0">
                  <a:solidFill>
                    <a:schemeClr val="tx1"/>
                  </a:solidFill>
                </a:endParaRPr>
              </a:p>
              <a:p>
                <a:r>
                  <a:rPr lang="hu-HU" sz="2000" b="1" dirty="0">
                    <a:solidFill>
                      <a:schemeClr val="tx1"/>
                    </a:solidFill>
                  </a:rPr>
                  <a:t>Ahol  A</a:t>
                </a:r>
                <a:r>
                  <a:rPr lang="hu-HU" sz="2000" b="1" baseline="-25000" dirty="0">
                    <a:solidFill>
                      <a:schemeClr val="tx1"/>
                    </a:solidFill>
                  </a:rPr>
                  <a:t>11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a részecske ,A</a:t>
                </a:r>
                <a:r>
                  <a:rPr lang="hu-HU" sz="2000" b="1" baseline="-25000" dirty="0">
                    <a:solidFill>
                      <a:schemeClr val="tx1"/>
                    </a:solidFill>
                  </a:rPr>
                  <a:t>22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a közeg </a:t>
                </a:r>
                <a:r>
                  <a:rPr lang="hu-HU" sz="2000" b="1" dirty="0" err="1">
                    <a:solidFill>
                      <a:schemeClr val="tx1"/>
                    </a:solidFill>
                  </a:rPr>
                  <a:t>Hamaker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állandója</a:t>
                </a:r>
              </a:p>
            </p:txBody>
          </p:sp>
        </mc:Choice>
        <mc:Fallback xmlns="">
          <p:sp>
            <p:nvSpPr>
              <p:cNvPr id="14" name="Tartalom helye 2">
                <a:extLst>
                  <a:ext uri="{FF2B5EF4-FFF2-40B4-BE49-F238E27FC236}">
                    <a16:creationId xmlns:a16="http://schemas.microsoft.com/office/drawing/2014/main" id="{20D58BEB-F9EC-4675-800C-0EC762D4B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2340864"/>
                <a:ext cx="11029615" cy="3634486"/>
              </a:xfrm>
              <a:prstGeom prst="rect">
                <a:avLst/>
              </a:prstGeom>
              <a:blipFill>
                <a:blip r:embed="rId3"/>
                <a:stretch>
                  <a:fillRect l="-27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0E60186C-CCB5-45F9-BE09-3279E11410F8}"/>
              </a:ext>
            </a:extLst>
          </p:cNvPr>
          <p:cNvSpPr/>
          <p:nvPr/>
        </p:nvSpPr>
        <p:spPr>
          <a:xfrm>
            <a:off x="7402286" y="3561907"/>
            <a:ext cx="3995816" cy="2030819"/>
          </a:xfrm>
          <a:prstGeom prst="roundRect">
            <a:avLst/>
          </a:prstGeom>
          <a:solidFill>
            <a:srgbClr val="00B0F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b="1" dirty="0">
              <a:solidFill>
                <a:srgbClr val="002060"/>
              </a:solidFill>
            </a:endParaRPr>
          </a:p>
          <a:p>
            <a:pPr algn="ctr"/>
            <a:endParaRPr lang="hu-HU" sz="2400" b="1" dirty="0">
              <a:solidFill>
                <a:srgbClr val="002060"/>
              </a:solidFill>
            </a:endParaRPr>
          </a:p>
          <a:p>
            <a:pPr algn="ctr"/>
            <a:r>
              <a:rPr lang="hu-HU" sz="2400" b="1" dirty="0">
                <a:solidFill>
                  <a:srgbClr val="002060"/>
                </a:solidFill>
              </a:rPr>
              <a:t>A vonzás a távolság reciproka szerint változik, minél közelebb kerülnek, annál erősebb</a:t>
            </a:r>
          </a:p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endParaRPr lang="hu-HU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C0E24E-A926-4380-93DD-07E520398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365" y="3681549"/>
            <a:ext cx="3886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43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Válogatott babszemek és hüvelyesek kupacokban">
            <a:extLst>
              <a:ext uri="{FF2B5EF4-FFF2-40B4-BE49-F238E27FC236}">
                <a16:creationId xmlns:a16="http://schemas.microsoft.com/office/drawing/2014/main" id="{D2F179C8-044F-4D56-BE09-D3063AFE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ím 1">
            <a:extLst>
              <a:ext uri="{FF2B5EF4-FFF2-40B4-BE49-F238E27FC236}">
                <a16:creationId xmlns:a16="http://schemas.microsoft.com/office/drawing/2014/main" id="{33464C55-C2A0-434B-867D-F3CFDAFBC467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1887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rgbClr val="FFFF00"/>
                </a:solidFill>
              </a:rPr>
              <a:t>Van </a:t>
            </a:r>
            <a:r>
              <a:rPr lang="hu-HU" dirty="0" err="1">
                <a:solidFill>
                  <a:srgbClr val="FFFF00"/>
                </a:solidFill>
              </a:rPr>
              <a:t>der</a:t>
            </a:r>
            <a:r>
              <a:rPr lang="hu-HU" dirty="0">
                <a:solidFill>
                  <a:srgbClr val="FFFF00"/>
                </a:solidFill>
              </a:rPr>
              <a:t> Waals vonzás: elkerülhetetlen, ez a hajtóerő az energiaminimum eléréséhez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>
                <a:extLst>
                  <a:ext uri="{FF2B5EF4-FFF2-40B4-BE49-F238E27FC236}">
                    <a16:creationId xmlns:a16="http://schemas.microsoft.com/office/drawing/2014/main" id="{20D58BEB-F9EC-4675-800C-0EC762D4B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2" y="2340864"/>
                <a:ext cx="11029615" cy="3634486"/>
              </a:xfrm>
              <a:prstGeom prst="rect">
                <a:avLst/>
              </a:prstGeom>
              <a:solidFill>
                <a:schemeClr val="bg1">
                  <a:alpha val="36000"/>
                </a:schemeClr>
              </a:solidFill>
            </p:spPr>
            <p:txBody>
              <a:bodyPr/>
              <a:lstStyle>
                <a:lvl1pPr marL="3060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7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1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1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hu-HU" sz="32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𝑨𝑹</m:t>
                        </m:r>
                      </m:num>
                      <m:den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</m:oMath>
                </a14:m>
                <a:r>
                  <a:rPr lang="hu-HU" sz="3200" b="1" dirty="0">
                    <a:solidFill>
                      <a:schemeClr val="tx1"/>
                    </a:solidFill>
                  </a:rPr>
                  <a:t>  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    ahol A az effektív </a:t>
                </a:r>
                <a:r>
                  <a:rPr lang="hu-HU" sz="2000" b="1" dirty="0" err="1">
                    <a:solidFill>
                      <a:schemeClr val="tx1"/>
                    </a:solidFill>
                  </a:rPr>
                  <a:t>Hamaker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konstans, R a részecske sugár, h a részecskefelületek közti távolság</a:t>
                </a:r>
              </a:p>
              <a:p>
                <a:r>
                  <a:rPr lang="hu-HU" sz="2000" b="1" dirty="0">
                    <a:solidFill>
                      <a:schemeClr val="tx1"/>
                    </a:solidFill>
                  </a:rPr>
                  <a:t>Feltétel: h&lt;&lt;R</a:t>
                </a:r>
              </a:p>
              <a:p>
                <a:r>
                  <a:rPr lang="hu-HU" sz="2000" b="1" dirty="0">
                    <a:solidFill>
                      <a:schemeClr val="tx1"/>
                    </a:solidFill>
                  </a:rPr>
                  <a:t>Az A effektív </a:t>
                </a:r>
                <a:r>
                  <a:rPr lang="hu-HU" sz="2000" b="1" dirty="0" err="1">
                    <a:solidFill>
                      <a:schemeClr val="tx1"/>
                    </a:solidFill>
                  </a:rPr>
                  <a:t>Hamaker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:  </a:t>
                </a:r>
                <a:endParaRPr lang="hu-HU" sz="2000" b="1" baseline="-25000" dirty="0">
                  <a:solidFill>
                    <a:schemeClr val="tx1"/>
                  </a:solidFill>
                </a:endParaRPr>
              </a:p>
              <a:p>
                <a:endParaRPr lang="hu-HU" sz="2000" b="1" dirty="0">
                  <a:solidFill>
                    <a:schemeClr val="tx1"/>
                  </a:solidFill>
                </a:endParaRPr>
              </a:p>
              <a:p>
                <a:r>
                  <a:rPr lang="hu-HU" sz="2000" b="1" dirty="0">
                    <a:solidFill>
                      <a:schemeClr val="tx1"/>
                    </a:solidFill>
                  </a:rPr>
                  <a:t>Ahol  A</a:t>
                </a:r>
                <a:r>
                  <a:rPr lang="hu-HU" sz="2000" b="1" baseline="-25000" dirty="0">
                    <a:solidFill>
                      <a:schemeClr val="tx1"/>
                    </a:solidFill>
                  </a:rPr>
                  <a:t>11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a részecske ,A</a:t>
                </a:r>
                <a:r>
                  <a:rPr lang="hu-HU" sz="2000" b="1" baseline="-25000" dirty="0">
                    <a:solidFill>
                      <a:schemeClr val="tx1"/>
                    </a:solidFill>
                  </a:rPr>
                  <a:t>22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a közeg </a:t>
                </a:r>
                <a:r>
                  <a:rPr lang="hu-HU" sz="2000" b="1" dirty="0" err="1">
                    <a:solidFill>
                      <a:schemeClr val="tx1"/>
                    </a:solidFill>
                  </a:rPr>
                  <a:t>Hamaker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állandója</a:t>
                </a:r>
              </a:p>
            </p:txBody>
          </p:sp>
        </mc:Choice>
        <mc:Fallback xmlns="">
          <p:sp>
            <p:nvSpPr>
              <p:cNvPr id="14" name="Tartalom helye 2">
                <a:extLst>
                  <a:ext uri="{FF2B5EF4-FFF2-40B4-BE49-F238E27FC236}">
                    <a16:creationId xmlns:a16="http://schemas.microsoft.com/office/drawing/2014/main" id="{20D58BEB-F9EC-4675-800C-0EC762D4B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2340864"/>
                <a:ext cx="11029615" cy="3634486"/>
              </a:xfrm>
              <a:prstGeom prst="rect">
                <a:avLst/>
              </a:prstGeom>
              <a:blipFill>
                <a:blip r:embed="rId3"/>
                <a:stretch>
                  <a:fillRect l="-27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0E60186C-CCB5-45F9-BE09-3279E11410F8}"/>
              </a:ext>
            </a:extLst>
          </p:cNvPr>
          <p:cNvSpPr/>
          <p:nvPr/>
        </p:nvSpPr>
        <p:spPr>
          <a:xfrm>
            <a:off x="7402286" y="3561907"/>
            <a:ext cx="3995816" cy="2030819"/>
          </a:xfrm>
          <a:prstGeom prst="roundRect">
            <a:avLst/>
          </a:prstGeom>
          <a:solidFill>
            <a:srgbClr val="00B0F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b="1" dirty="0">
              <a:solidFill>
                <a:srgbClr val="002060"/>
              </a:solidFill>
            </a:endParaRPr>
          </a:p>
          <a:p>
            <a:pPr algn="ctr"/>
            <a:endParaRPr lang="hu-HU" sz="2400" b="1" dirty="0">
              <a:solidFill>
                <a:srgbClr val="002060"/>
              </a:solidFill>
            </a:endParaRPr>
          </a:p>
          <a:p>
            <a:pPr algn="ctr"/>
            <a:r>
              <a:rPr lang="hu-HU" sz="2400" b="1" dirty="0">
                <a:solidFill>
                  <a:srgbClr val="002060"/>
                </a:solidFill>
              </a:rPr>
              <a:t>A vonzás a távolság reciproka szerint változik, minél közelebb kerülnek, annál erősebb</a:t>
            </a:r>
          </a:p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endParaRPr lang="hu-HU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C0E24E-A926-4380-93DD-07E520398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365" y="3681549"/>
            <a:ext cx="3886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21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Válogatott babszemek és hüvelyesek kupacokban">
            <a:extLst>
              <a:ext uri="{FF2B5EF4-FFF2-40B4-BE49-F238E27FC236}">
                <a16:creationId xmlns:a16="http://schemas.microsoft.com/office/drawing/2014/main" id="{D2F179C8-044F-4D56-BE09-D3063AFE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061"/>
            <a:ext cx="12192000" cy="6858000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3786E47-5FC8-4BB4-9013-BBF5BC8E459C}"/>
              </a:ext>
            </a:extLst>
          </p:cNvPr>
          <p:cNvSpPr txBox="1">
            <a:spLocks/>
          </p:cNvSpPr>
          <p:nvPr/>
        </p:nvSpPr>
        <p:spPr>
          <a:xfrm>
            <a:off x="244549" y="1209184"/>
            <a:ext cx="3647829" cy="473441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2400" dirty="0">
                <a:solidFill>
                  <a:srgbClr val="FFFFFF"/>
                </a:solidFill>
              </a:rPr>
              <a:t>Gyors flokkuláció (</a:t>
            </a:r>
            <a:r>
              <a:rPr lang="hu-HU" sz="2400" dirty="0" err="1">
                <a:solidFill>
                  <a:srgbClr val="FFFFFF"/>
                </a:solidFill>
              </a:rPr>
              <a:t>smoluchowski</a:t>
            </a:r>
            <a:r>
              <a:rPr lang="hu-HU" sz="22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557DB3C7-168B-4644-A53D-8736237924EE}"/>
              </a:ext>
            </a:extLst>
          </p:cNvPr>
          <p:cNvSpPr txBox="1">
            <a:spLocks/>
          </p:cNvSpPr>
          <p:nvPr/>
        </p:nvSpPr>
        <p:spPr>
          <a:xfrm>
            <a:off x="4561870" y="723899"/>
            <a:ext cx="7183597" cy="3152362"/>
          </a:xfrm>
          <a:prstGeom prst="rect">
            <a:avLst/>
          </a:prstGeom>
          <a:solidFill>
            <a:srgbClr val="0070C0">
              <a:alpha val="66000"/>
            </a:srgbClr>
          </a:solidFill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hu-HU" sz="3200" b="1" dirty="0">
                <a:solidFill>
                  <a:srgbClr val="FFFF00"/>
                </a:solidFill>
              </a:rPr>
              <a:t>Ha hiányzik a </a:t>
            </a:r>
            <a:r>
              <a:rPr lang="hu-HU" sz="3200" b="1" dirty="0" err="1">
                <a:solidFill>
                  <a:srgbClr val="FFFF00"/>
                </a:solidFill>
              </a:rPr>
              <a:t>taszitó</a:t>
            </a:r>
            <a:r>
              <a:rPr lang="hu-HU" sz="3200" b="1" dirty="0">
                <a:solidFill>
                  <a:srgbClr val="FFFF00"/>
                </a:solidFill>
              </a:rPr>
              <a:t> erő akkor gyors flokkuláció következik be amikor diffúzió során  a részecskék találkoznak.</a:t>
            </a:r>
          </a:p>
          <a:p>
            <a:r>
              <a:rPr lang="hu-HU" sz="3200" b="1" dirty="0">
                <a:solidFill>
                  <a:srgbClr val="FFFF00"/>
                </a:solidFill>
              </a:rPr>
              <a:t>Ennek a folyamatnak van sebessége.  Ezt </a:t>
            </a:r>
            <a:r>
              <a:rPr lang="hu-HU" sz="3200" b="1" dirty="0" err="1">
                <a:solidFill>
                  <a:srgbClr val="FFFF00"/>
                </a:solidFill>
              </a:rPr>
              <a:t>Smoluchowski</a:t>
            </a:r>
            <a:r>
              <a:rPr lang="hu-HU" sz="3200" b="1" dirty="0">
                <a:solidFill>
                  <a:srgbClr val="FFFF00"/>
                </a:solidFill>
              </a:rPr>
              <a:t> számolta ki: </a:t>
            </a:r>
          </a:p>
          <a:p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9F361B58-84D2-4051-9DB2-C864C7263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70" y="4347783"/>
            <a:ext cx="7183597" cy="180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27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9D4E71-65A2-4CCD-A555-A507CA03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Elektromos kettős réteg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A6A438-C904-4CD5-8675-E6B8BB8D8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Elektromos kettősréteg: töltések halmozódnak fel illetve jelennek meg a részecske felületén</a:t>
            </a:r>
          </a:p>
          <a:p>
            <a:r>
              <a:rPr lang="hu-HU" dirty="0"/>
              <a:t>A kettősréteg kiterjedését, vastagságát a DEBYE-HUCKEL  paraméter reciproka  adja meg: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366692A-F265-47CE-BE6D-76F53A772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4453467"/>
            <a:ext cx="2235200" cy="1151466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947561F4-BB17-486B-B6D8-C0FFD9588FC4}"/>
              </a:ext>
            </a:extLst>
          </p:cNvPr>
          <p:cNvSpPr txBox="1"/>
          <p:nvPr/>
        </p:nvSpPr>
        <p:spPr>
          <a:xfrm>
            <a:off x="3776133" y="5367867"/>
            <a:ext cx="584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A vastagság növekszik az elektrolit koncentráció csökkenésével.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325D4A0-E76B-43C9-B1A1-503A712FC171}"/>
              </a:ext>
            </a:extLst>
          </p:cNvPr>
          <p:cNvSpPr txBox="1"/>
          <p:nvPr/>
        </p:nvSpPr>
        <p:spPr>
          <a:xfrm>
            <a:off x="3776133" y="6146800"/>
            <a:ext cx="6223000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10</a:t>
            </a:r>
            <a:r>
              <a:rPr lang="hu-HU" baseline="30000" dirty="0"/>
              <a:t>-5</a:t>
            </a:r>
            <a:r>
              <a:rPr lang="hu-HU" dirty="0"/>
              <a:t> mol dm</a:t>
            </a:r>
            <a:r>
              <a:rPr lang="hu-HU" baseline="30000" dirty="0"/>
              <a:t>-3</a:t>
            </a:r>
            <a:r>
              <a:rPr lang="hu-HU" dirty="0"/>
              <a:t>NaCl (1/k) 100 nm,</a:t>
            </a:r>
          </a:p>
          <a:p>
            <a:r>
              <a:rPr lang="hu-HU" dirty="0"/>
              <a:t>10</a:t>
            </a:r>
            <a:r>
              <a:rPr lang="hu-HU" baseline="30000" dirty="0"/>
              <a:t>-3</a:t>
            </a:r>
            <a:r>
              <a:rPr lang="hu-HU" dirty="0"/>
              <a:t>mol dm</a:t>
            </a:r>
            <a:r>
              <a:rPr lang="hu-HU" baseline="30000" dirty="0"/>
              <a:t>-3</a:t>
            </a:r>
            <a:r>
              <a:rPr lang="hu-HU" dirty="0"/>
              <a:t>NaCl (1/k) 10 nm</a:t>
            </a:r>
          </a:p>
        </p:txBody>
      </p:sp>
    </p:spTree>
    <p:extLst>
      <p:ext uri="{BB962C8B-B14F-4D97-AF65-F5344CB8AC3E}">
        <p14:creationId xmlns:p14="http://schemas.microsoft.com/office/powerpoint/2010/main" val="393175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B9C1D6-5042-44DD-B6A4-04DF32C0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hu-HU" sz="2000">
                <a:solidFill>
                  <a:srgbClr val="FFFFFF"/>
                </a:solidFill>
              </a:rPr>
              <a:t>Elektrosztatikus taszÍtás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72B610A-42E1-4E5E-8B16-C3E72C59F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2832100"/>
          </a:xfrm>
          <a:solidFill>
            <a:srgbClr val="FFFF0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hu-HU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hu-HU" sz="2400" dirty="0">
                <a:solidFill>
                  <a:srgbClr val="0070C0"/>
                </a:solidFill>
              </a:rPr>
              <a:t>Két azonos elektromos kettősréteg felépítésű részecske közelítsék meg egymást.</a:t>
            </a:r>
          </a:p>
          <a:p>
            <a:pPr marL="0" indent="0">
              <a:buNone/>
            </a:pPr>
            <a:r>
              <a:rPr lang="hu-HU" sz="2400" dirty="0">
                <a:solidFill>
                  <a:srgbClr val="0070C0"/>
                </a:solidFill>
              </a:rPr>
              <a:t>Amikor a köztük levő távolság (h) kisebb mint kettőréteg vastagságának duplája, akkor taszítás lép fel, mert a két réteg nem tud megfelelően kiterjedni</a:t>
            </a:r>
          </a:p>
          <a:p>
            <a:pPr marL="0" indent="0">
              <a:buNone/>
            </a:pPr>
            <a:endParaRPr lang="hu-HU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4386707-2B76-4728-870A-717896D7F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70" y="4308184"/>
            <a:ext cx="7183597" cy="1879645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3D17073-4DD4-4385-AA8E-BFB7AEFBD00A}"/>
              </a:ext>
            </a:extLst>
          </p:cNvPr>
          <p:cNvSpPr txBox="1"/>
          <p:nvPr/>
        </p:nvSpPr>
        <p:spPr>
          <a:xfrm>
            <a:off x="6248400" y="3496733"/>
            <a:ext cx="4682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b="1" dirty="0">
                <a:solidFill>
                  <a:srgbClr val="FF0000"/>
                </a:solidFill>
              </a:rPr>
              <a:t>A taszítás exponenciálisan csökken a távolság növekedésével és csökkenés mértéke függ az elektrolit koncentrációtól</a:t>
            </a:r>
            <a:endParaRPr lang="hu-HU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84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15C87E-485D-4E38-BCE0-442ACBBE8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Kölcsönhatás totál (</a:t>
            </a:r>
            <a:r>
              <a:rPr lang="hu-HU" dirty="0" err="1"/>
              <a:t>össz</a:t>
            </a:r>
            <a:r>
              <a:rPr lang="hu-HU" dirty="0"/>
              <a:t>)energiája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D749A0-0FFD-4761-8E2F-28F9EDF7B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76711"/>
            <a:ext cx="11029615" cy="3634486"/>
          </a:xfrm>
        </p:spPr>
        <p:txBody>
          <a:bodyPr anchor="t">
            <a:normAutofit/>
          </a:bodyPr>
          <a:lstStyle/>
          <a:p>
            <a:r>
              <a:rPr lang="hu-HU" sz="2400" dirty="0"/>
              <a:t>Az eredő görbe általános esetben egy maximumot és 2 minimumot mutat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62F8093D-973C-43FA-A08C-C0594551A33C}"/>
              </a:ext>
            </a:extLst>
          </p:cNvPr>
          <p:cNvSpPr/>
          <p:nvPr/>
        </p:nvSpPr>
        <p:spPr>
          <a:xfrm>
            <a:off x="905933" y="3014133"/>
            <a:ext cx="3251200" cy="276013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5AE2DB83-CA5E-43A9-99FC-BC77859CB8A2}"/>
              </a:ext>
            </a:extLst>
          </p:cNvPr>
          <p:cNvCxnSpPr/>
          <p:nvPr/>
        </p:nvCxnSpPr>
        <p:spPr>
          <a:xfrm>
            <a:off x="1456267" y="3310467"/>
            <a:ext cx="0" cy="21166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B9E75C0D-6842-4C3E-A53D-0D7E4E75DBF3}"/>
              </a:ext>
            </a:extLst>
          </p:cNvPr>
          <p:cNvCxnSpPr/>
          <p:nvPr/>
        </p:nvCxnSpPr>
        <p:spPr>
          <a:xfrm>
            <a:off x="1456267" y="4301067"/>
            <a:ext cx="2209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Szabadkéz 12">
                <a:extLst>
                  <a:ext uri="{FF2B5EF4-FFF2-40B4-BE49-F238E27FC236}">
                    <a16:creationId xmlns:a16="http://schemas.microsoft.com/office/drawing/2014/main" id="{1F6E34D1-6C58-4F56-B592-92A2AD2D1677}"/>
                  </a:ext>
                </a:extLst>
              </p14:cNvPr>
              <p14:cNvContentPartPr/>
              <p14:nvPr/>
            </p14:nvContentPartPr>
            <p14:xfrm>
              <a:off x="1638964" y="3622688"/>
              <a:ext cx="1606680" cy="1243440"/>
            </p14:xfrm>
          </p:contentPart>
        </mc:Choice>
        <mc:Fallback xmlns="">
          <p:pic>
            <p:nvPicPr>
              <p:cNvPr id="13" name="Szabadkéz 12">
                <a:extLst>
                  <a:ext uri="{FF2B5EF4-FFF2-40B4-BE49-F238E27FC236}">
                    <a16:creationId xmlns:a16="http://schemas.microsoft.com/office/drawing/2014/main" id="{1F6E34D1-6C58-4F56-B592-92A2AD2D16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0324" y="3614048"/>
                <a:ext cx="1624320" cy="12610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Ellipszis 13">
            <a:extLst>
              <a:ext uri="{FF2B5EF4-FFF2-40B4-BE49-F238E27FC236}">
                <a16:creationId xmlns:a16="http://schemas.microsoft.com/office/drawing/2014/main" id="{F0257E87-DAFB-4819-AF53-36FAFFB750D0}"/>
              </a:ext>
            </a:extLst>
          </p:cNvPr>
          <p:cNvSpPr/>
          <p:nvPr/>
        </p:nvSpPr>
        <p:spPr>
          <a:xfrm>
            <a:off x="1638964" y="4866128"/>
            <a:ext cx="242388" cy="189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1</a:t>
            </a:r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5D277642-124A-4B03-AB7C-F8DA4569084A}"/>
              </a:ext>
            </a:extLst>
          </p:cNvPr>
          <p:cNvSpPr/>
          <p:nvPr/>
        </p:nvSpPr>
        <p:spPr>
          <a:xfrm>
            <a:off x="2932386" y="4540469"/>
            <a:ext cx="199697" cy="210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2</a:t>
            </a:r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5EB2858B-6011-4C5E-8A9E-A400090E3FBD}"/>
              </a:ext>
            </a:extLst>
          </p:cNvPr>
          <p:cNvSpPr/>
          <p:nvPr/>
        </p:nvSpPr>
        <p:spPr>
          <a:xfrm>
            <a:off x="2112579" y="3310467"/>
            <a:ext cx="283751" cy="2315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3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53723001-C81E-4E3A-9FF9-391886194ED4}"/>
              </a:ext>
            </a:extLst>
          </p:cNvPr>
          <p:cNvSpPr txBox="1"/>
          <p:nvPr/>
        </p:nvSpPr>
        <p:spPr>
          <a:xfrm>
            <a:off x="5638799" y="2974427"/>
            <a:ext cx="5439103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hu-HU" b="1" dirty="0"/>
              <a:t>Nagy   távolságnál „lapos”, néhány </a:t>
            </a:r>
            <a:r>
              <a:rPr lang="hu-HU" b="1" dirty="0" err="1"/>
              <a:t>kT</a:t>
            </a:r>
            <a:r>
              <a:rPr lang="hu-HU" b="1" dirty="0"/>
              <a:t> értékű szekunder minimum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2571285D-71F1-4D56-8777-0B91F9481EBB}"/>
              </a:ext>
            </a:extLst>
          </p:cNvPr>
          <p:cNvSpPr txBox="1"/>
          <p:nvPr/>
        </p:nvSpPr>
        <p:spPr>
          <a:xfrm>
            <a:off x="5638799" y="3951890"/>
            <a:ext cx="5439103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hu-HU" b="1" dirty="0"/>
              <a:t>Kis távolságnál mély primer minimum: néhány 100 </a:t>
            </a:r>
            <a:r>
              <a:rPr lang="hu-HU" b="1" dirty="0" err="1"/>
              <a:t>kT</a:t>
            </a:r>
            <a:r>
              <a:rPr lang="hu-HU" b="1" dirty="0"/>
              <a:t> értékű: </a:t>
            </a:r>
            <a:r>
              <a:rPr lang="hu-HU" b="1" dirty="0" err="1"/>
              <a:t>gyors,irreverzibilis</a:t>
            </a:r>
            <a:r>
              <a:rPr lang="hu-HU" b="1" dirty="0"/>
              <a:t> koaguláció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8BA8E9BB-2B5A-414A-B428-E32E1D0EC72A}"/>
              </a:ext>
            </a:extLst>
          </p:cNvPr>
          <p:cNvSpPr txBox="1"/>
          <p:nvPr/>
        </p:nvSpPr>
        <p:spPr>
          <a:xfrm>
            <a:off x="5638799" y="4929353"/>
            <a:ext cx="5439103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hu-HU" b="1" dirty="0"/>
              <a:t>Közepes távolságnál az </a:t>
            </a:r>
            <a:r>
              <a:rPr lang="hu-HU" b="1" dirty="0" err="1"/>
              <a:t>enegiamaximum</a:t>
            </a:r>
            <a:r>
              <a:rPr lang="hu-HU" b="1" dirty="0"/>
              <a:t> egy </a:t>
            </a:r>
            <a:r>
              <a:rPr lang="hu-HU" b="1" dirty="0" err="1"/>
              <a:t>energiaGÁTat</a:t>
            </a:r>
            <a:r>
              <a:rPr lang="hu-HU" b="1" dirty="0"/>
              <a:t> jelent, amely </a:t>
            </a:r>
            <a:r>
              <a:rPr lang="hu-HU" b="1" dirty="0" err="1"/>
              <a:t>megakadályozza,hogy</a:t>
            </a:r>
            <a:r>
              <a:rPr lang="hu-HU" b="1" dirty="0"/>
              <a:t> a primer minimumba jusson a  2 részecske  azaz a gát   miatt nem következik be a koaguláció</a:t>
            </a:r>
          </a:p>
        </p:txBody>
      </p:sp>
    </p:spTree>
    <p:extLst>
      <p:ext uri="{BB962C8B-B14F-4D97-AF65-F5344CB8AC3E}">
        <p14:creationId xmlns:p14="http://schemas.microsoft.com/office/powerpoint/2010/main" val="642922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C2CF14-AE21-49FA-BF56-A29E48D24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hu-HU">
                <a:solidFill>
                  <a:srgbClr val="FFFEFF"/>
                </a:solidFill>
              </a:rPr>
              <a:t>energiagát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38C426C-76B3-44C3-9761-9A4F6FA42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hu-HU" sz="2400" b="1" dirty="0"/>
              <a:t>A kolloid stabilitás érdekében az energiagát magassága legalább 25 </a:t>
            </a:r>
            <a:r>
              <a:rPr lang="hu-HU" sz="2400" b="1" dirty="0" err="1"/>
              <a:t>kT</a:t>
            </a:r>
            <a:r>
              <a:rPr lang="hu-HU" sz="2400" b="1" dirty="0"/>
              <a:t> legyen</a:t>
            </a:r>
          </a:p>
          <a:p>
            <a:r>
              <a:rPr lang="hu-HU" sz="2400" b="1" dirty="0"/>
              <a:t>A magasság függ  felületi potenciáltól, (illetve zéta potenciáltól),elektrolitkoncentrációtól, részecsmérettől, </a:t>
            </a:r>
            <a:r>
              <a:rPr lang="hu-HU" sz="2400" b="1" dirty="0" err="1"/>
              <a:t>Hamaker</a:t>
            </a:r>
            <a:r>
              <a:rPr lang="hu-HU" sz="2400" b="1" dirty="0"/>
              <a:t> konstans értékétől</a:t>
            </a:r>
          </a:p>
          <a:p>
            <a:r>
              <a:rPr lang="hu-HU" sz="2400" b="1" dirty="0"/>
              <a:t>Ha a zétapotenciál 40 </a:t>
            </a:r>
            <a:r>
              <a:rPr lang="hu-HU" sz="2400" b="1" dirty="0" err="1"/>
              <a:t>mV</a:t>
            </a:r>
            <a:r>
              <a:rPr lang="hu-HU" sz="2400" b="1" dirty="0"/>
              <a:t>, és 1:1 elektrolit koncentrációja kisebb mint  10</a:t>
            </a:r>
            <a:r>
              <a:rPr lang="hu-HU" sz="2400" b="1" baseline="30000" dirty="0"/>
              <a:t>-2 </a:t>
            </a:r>
            <a:r>
              <a:rPr lang="hu-HU" sz="2400" b="1" dirty="0"/>
              <a:t>mol dm</a:t>
            </a:r>
            <a:r>
              <a:rPr lang="hu-HU" sz="2400" b="1" baseline="30000" dirty="0"/>
              <a:t>-3</a:t>
            </a:r>
            <a:r>
              <a:rPr lang="hu-HU" sz="2400" b="1" dirty="0"/>
              <a:t> akkor a gát magassága eléri a 25kT értéket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88525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F20AD6-60D6-485D-8C34-24E0DEC0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Lassú flokkuláció, stabilitási faktor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587F1F87-ECFD-497D-A4A5-EC71382EC4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r>
                  <a:rPr lang="hu-HU" sz="2400" dirty="0"/>
                  <a:t>Energiagát  </a:t>
                </a:r>
                <a:r>
                  <a:rPr lang="hu-HU" sz="2400" b="1" dirty="0" err="1">
                    <a:solidFill>
                      <a:srgbClr val="FF0000"/>
                    </a:solidFill>
                  </a:rPr>
                  <a:t>G</a:t>
                </a:r>
                <a:r>
                  <a:rPr lang="hu-HU" sz="2400" b="1" baseline="-25000" dirty="0" err="1">
                    <a:solidFill>
                      <a:srgbClr val="FF0000"/>
                    </a:solidFill>
                  </a:rPr>
                  <a:t>max</a:t>
                </a:r>
                <a:r>
                  <a:rPr lang="hu-HU" sz="2400" dirty="0"/>
                  <a:t> esetén definiálható a lassú flokkuláció sebessége illetve stabilitási faktor</a:t>
                </a:r>
              </a:p>
              <a:p>
                <a:r>
                  <a:rPr lang="hu-HU" sz="2400" dirty="0"/>
                  <a:t>Sebességek:  </a:t>
                </a:r>
                <a:r>
                  <a:rPr lang="hu-HU" sz="2400" dirty="0">
                    <a:highlight>
                      <a:srgbClr val="FFFF00"/>
                    </a:highlight>
                  </a:rPr>
                  <a:t>k</a:t>
                </a:r>
                <a:r>
                  <a:rPr lang="hu-HU" sz="2400" baseline="-25000" dirty="0">
                    <a:highlight>
                      <a:srgbClr val="FFFF00"/>
                    </a:highlight>
                  </a:rPr>
                  <a:t>0</a:t>
                </a:r>
                <a:r>
                  <a:rPr lang="hu-HU" sz="2400" dirty="0"/>
                  <a:t>  (gyors)  , </a:t>
                </a:r>
                <a:r>
                  <a:rPr lang="hu-HU" sz="2400" dirty="0" err="1">
                    <a:highlight>
                      <a:srgbClr val="FFFF00"/>
                    </a:highlight>
                  </a:rPr>
                  <a:t>k</a:t>
                </a:r>
                <a:r>
                  <a:rPr lang="hu-HU" sz="2400" baseline="-25000" dirty="0" err="1">
                    <a:highlight>
                      <a:srgbClr val="FFFF00"/>
                    </a:highlight>
                  </a:rPr>
                  <a:t>L</a:t>
                </a:r>
                <a:r>
                  <a:rPr lang="hu-HU" sz="2400" dirty="0"/>
                  <a:t>  (lassú)</a:t>
                </a:r>
              </a:p>
              <a:p>
                <a:r>
                  <a:rPr lang="hu-HU" sz="2400" dirty="0"/>
                  <a:t>W=stabilitási faktor </a:t>
                </a:r>
                <a14:m>
                  <m:oMath xmlns:m="http://schemas.openxmlformats.org/officeDocument/2006/math">
                    <m:r>
                      <a:rPr lang="hu-HU" sz="2400" b="0" i="0" dirty="0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hu-HU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hu-HU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hu-HU" sz="3600" b="1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hu-HU" sz="36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hu-HU" sz="36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hu-HU" sz="3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3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hu-HU" sz="3600" b="1" i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hu-HU" sz="3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3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hu-HU" sz="3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sub>
                        </m:sSub>
                      </m:den>
                    </m:f>
                  </m:oMath>
                </a14:m>
                <a:r>
                  <a:rPr lang="hu-HU" sz="3600" dirty="0"/>
                  <a:t>                  </a:t>
                </a:r>
                <a14:m>
                  <m:oMath xmlns:m="http://schemas.openxmlformats.org/officeDocument/2006/math"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u-HU" sz="3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3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hu-HU" sz="3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𝒌𝑳</m:t>
                    </m:r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hu-HU" sz="36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𝐞𝐱𝐩</m:t>
                    </m:r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hu-HU" sz="3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3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hu-HU" sz="3600" b="1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num>
                      <m:den>
                        <m:r>
                          <a:rPr lang="hu-HU" sz="3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𝒌𝑻</m:t>
                        </m:r>
                      </m:den>
                    </m:f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u-HU" sz="3600" b="1" dirty="0"/>
              </a:p>
            </p:txBody>
          </p:sp>
        </mc:Choice>
        <mc:Fallback xmlns="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587F1F87-ECFD-497D-A4A5-EC71382EC4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52" t="-100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1440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macro photography water drops">
            <a:extLst>
              <a:ext uri="{FF2B5EF4-FFF2-40B4-BE49-F238E27FC236}">
                <a16:creationId xmlns:a16="http://schemas.microsoft.com/office/drawing/2014/main" id="{026731E5-E53E-4585-8145-E5CB99143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86" b="1291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3A1256-5FF3-4831-AD9D-BBB16E304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HLB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329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E59992-B251-4019-A7C7-3F18967E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Eltarthatóság &gt;kinetikai stabilitás&gt; stabilitási tényező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06FC3C1-2B48-40EE-813B-07D0A1E54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hu-HU" dirty="0"/>
              <a:t>2-3 éves eltarthatóság  általános követelmény </a:t>
            </a:r>
          </a:p>
          <a:p>
            <a:r>
              <a:rPr lang="hu-HU" dirty="0"/>
              <a:t>amennyiben csak elektrosztatikus taszító erőkkel stabilizálunk </a:t>
            </a:r>
          </a:p>
          <a:p>
            <a:pPr lvl="1"/>
            <a:r>
              <a:rPr lang="hu-HU" dirty="0"/>
              <a:t>Érjünk el magas zétapotenciált a részecskék (cseppek vagy  szemcsék) felületének megfelelő hányadának ionos </a:t>
            </a:r>
            <a:r>
              <a:rPr lang="hu-HU" dirty="0" err="1"/>
              <a:t>tenzidekkel</a:t>
            </a:r>
            <a:r>
              <a:rPr lang="hu-HU" dirty="0"/>
              <a:t> való lefedésével</a:t>
            </a:r>
          </a:p>
          <a:p>
            <a:pPr lvl="1"/>
            <a:r>
              <a:rPr lang="hu-HU" dirty="0"/>
              <a:t>Legyen alacsony elektrolit koncentráció (ioncserélt víz használata előnyös)</a:t>
            </a:r>
          </a:p>
          <a:p>
            <a:pPr lvl="1"/>
            <a:r>
              <a:rPr lang="hu-HU" dirty="0"/>
              <a:t>Kerüljük  a magas vegyértékű ionokat</a:t>
            </a:r>
          </a:p>
        </p:txBody>
      </p:sp>
    </p:spTree>
    <p:extLst>
      <p:ext uri="{BB962C8B-B14F-4D97-AF65-F5344CB8AC3E}">
        <p14:creationId xmlns:p14="http://schemas.microsoft.com/office/powerpoint/2010/main" val="1801680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7AA158-E697-4422-85BC-5C286B77D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Sztérikus</a:t>
            </a:r>
            <a:r>
              <a:rPr lang="hu-HU" dirty="0"/>
              <a:t> stabilizáció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BA07A07-5905-487B-894B-4680C1B45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hu-HU" dirty="0"/>
              <a:t>Nem-ionos tenzid vagy polimer adszorpciójára   a DLVO elmélet kiterjeszthető</a:t>
            </a:r>
          </a:p>
          <a:p>
            <a:r>
              <a:rPr lang="hu-HU" dirty="0"/>
              <a:t>Ezen anyagok nem </a:t>
            </a:r>
            <a:r>
              <a:rPr lang="hu-HU" dirty="0" err="1"/>
              <a:t>disszociálnak</a:t>
            </a:r>
            <a:r>
              <a:rPr lang="hu-HU" dirty="0"/>
              <a:t> de adszorpciójuk  során kialakuló adszorpciós réteg  </a:t>
            </a:r>
            <a:r>
              <a:rPr lang="hu-HU" dirty="0" err="1"/>
              <a:t>sztérikus</a:t>
            </a:r>
            <a:r>
              <a:rPr lang="hu-HU" dirty="0"/>
              <a:t> gátat képvisel</a:t>
            </a:r>
          </a:p>
          <a:p>
            <a:r>
              <a:rPr lang="hu-HU" dirty="0"/>
              <a:t>Ha a Polimer adszorpciója  több kapcsolódási ponton keresztül valósul meg, akkor „</a:t>
            </a:r>
            <a:r>
              <a:rPr lang="hu-HU" dirty="0" err="1"/>
              <a:t>irreverzilis</a:t>
            </a:r>
            <a:r>
              <a:rPr lang="hu-HU" dirty="0"/>
              <a:t>” adszorpciót érhetűnk el</a:t>
            </a:r>
          </a:p>
          <a:p>
            <a:r>
              <a:rPr lang="hu-HU" dirty="0"/>
              <a:t>Adszorpciós izoterma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344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72818E-6237-4421-995B-7326CDFE2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Kölcsönhatások </a:t>
            </a:r>
            <a:r>
              <a:rPr lang="hu-HU" dirty="0" err="1"/>
              <a:t>sztérikus</a:t>
            </a:r>
            <a:r>
              <a:rPr lang="hu-HU" dirty="0"/>
              <a:t> gátlást okozó adszorpciós rétegekkel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F4D21D4-DDE4-4A66-B5C9-07FB567488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3216203"/>
            <a:ext cx="5181600" cy="1570181"/>
          </a:xfrm>
          <a:prstGeom prst="rect">
            <a:avLst/>
          </a:prstGeom>
        </p:spPr>
      </p:pic>
      <p:sp>
        <p:nvSpPr>
          <p:cNvPr id="4" name="Tartalom helye 3">
            <a:extLst>
              <a:ext uri="{FF2B5EF4-FFF2-40B4-BE49-F238E27FC236}">
                <a16:creationId xmlns:a16="http://schemas.microsoft.com/office/drawing/2014/main" id="{784A26D6-CE09-41A9-AA67-ECC24B18F4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hu-HU" sz="2000" b="1" dirty="0">
                <a:solidFill>
                  <a:srgbClr val="FF0000"/>
                </a:solidFill>
              </a:rPr>
              <a:t>Stabilizáló láncok egymásba nyúlnak, nincs kompresszió</a:t>
            </a:r>
          </a:p>
          <a:p>
            <a:r>
              <a:rPr lang="hu-HU" sz="2000" b="1" dirty="0">
                <a:solidFill>
                  <a:srgbClr val="0070C0"/>
                </a:solidFill>
              </a:rPr>
              <a:t>Nincs penetráció ,de van kompresszió</a:t>
            </a:r>
          </a:p>
          <a:p>
            <a:endParaRPr lang="hu-HU" sz="2000" b="1" dirty="0"/>
          </a:p>
          <a:p>
            <a:r>
              <a:rPr lang="hu-HU" sz="2000" b="1" dirty="0"/>
              <a:t>Mindkét esetben növekszik  a stabilizáló láncok/szegmensek „ sűrűsége”</a:t>
            </a:r>
          </a:p>
          <a:p>
            <a:r>
              <a:rPr lang="hu-HU" sz="2000" b="1" dirty="0"/>
              <a:t>A valóságban a kétfajta hatás egyidejűleg ,azaz parciálisan jelentkezik a kölcsönhatási régióban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40208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D7A738-A305-4918-BD01-39DDC3E8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KétFéle</a:t>
            </a:r>
            <a:r>
              <a:rPr lang="hu-HU" dirty="0"/>
              <a:t> </a:t>
            </a:r>
            <a:r>
              <a:rPr lang="hu-HU" dirty="0" err="1"/>
              <a:t>taszitó</a:t>
            </a:r>
            <a:r>
              <a:rPr lang="hu-HU" dirty="0"/>
              <a:t> hatás </a:t>
            </a:r>
            <a:r>
              <a:rPr lang="hu-HU" dirty="0" err="1"/>
              <a:t>sztérikus</a:t>
            </a:r>
            <a:r>
              <a:rPr lang="hu-HU" dirty="0"/>
              <a:t> gátnál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E644F0-69F5-4566-A13F-A70DF5C72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hu-HU" sz="2400" dirty="0"/>
              <a:t>1) </a:t>
            </a:r>
            <a:r>
              <a:rPr lang="hu-HU" sz="2400" dirty="0">
                <a:solidFill>
                  <a:srgbClr val="FF0000"/>
                </a:solidFill>
              </a:rPr>
              <a:t>ozmotikus taszítás</a:t>
            </a:r>
            <a:r>
              <a:rPr lang="hu-HU" sz="2400" dirty="0"/>
              <a:t>:  jól </a:t>
            </a:r>
            <a:r>
              <a:rPr lang="hu-HU" sz="2400" dirty="0" err="1"/>
              <a:t>szolvatálodott</a:t>
            </a:r>
            <a:r>
              <a:rPr lang="hu-HU" sz="2400" dirty="0"/>
              <a:t> stabilizáló láncok esetében a penetráció kedvezőtlen keveredéshez vezet: megnő az ozmotikus nyomás    ezt a kölcsönhatást keveredési kölcsönhatásnak szokás nevezni </a:t>
            </a:r>
            <a:r>
              <a:rPr lang="hu-HU" sz="2400" b="1" dirty="0" err="1"/>
              <a:t>G</a:t>
            </a:r>
            <a:r>
              <a:rPr lang="hu-HU" sz="2400" b="1" baseline="-25000" dirty="0" err="1"/>
              <a:t>mix</a:t>
            </a:r>
            <a:endParaRPr lang="hu-HU" sz="2400" b="1" baseline="-25000" dirty="0"/>
          </a:p>
          <a:p>
            <a:r>
              <a:rPr lang="hu-HU" sz="2400" dirty="0"/>
              <a:t>2)</a:t>
            </a:r>
            <a:r>
              <a:rPr lang="hu-HU" sz="2400" dirty="0" err="1">
                <a:solidFill>
                  <a:srgbClr val="0070C0"/>
                </a:solidFill>
              </a:rPr>
              <a:t>entropikus</a:t>
            </a:r>
            <a:r>
              <a:rPr lang="hu-HU" sz="2400" dirty="0">
                <a:solidFill>
                  <a:srgbClr val="0070C0"/>
                </a:solidFill>
              </a:rPr>
              <a:t> </a:t>
            </a:r>
            <a:r>
              <a:rPr lang="hu-HU" sz="2400" dirty="0" err="1">
                <a:solidFill>
                  <a:srgbClr val="0070C0"/>
                </a:solidFill>
              </a:rPr>
              <a:t>taszitás</a:t>
            </a:r>
            <a:r>
              <a:rPr lang="hu-HU" sz="2400" dirty="0"/>
              <a:t>: térfogati/elasztikus taszítás a  stabilizáló láncok konfigurációs entrópia csökkenéséből származik amikor  átfedés (overlaping) következik be. Elasztikus kölcsönhatásnak szokás nevezni </a:t>
            </a:r>
            <a:r>
              <a:rPr lang="hu-HU" sz="2400" b="1" dirty="0" err="1"/>
              <a:t>G</a:t>
            </a:r>
            <a:r>
              <a:rPr lang="hu-HU" sz="2400" b="1" baseline="-25000" dirty="0" err="1"/>
              <a:t>el</a:t>
            </a:r>
            <a:endParaRPr lang="hu-HU" sz="2400" b="1" baseline="-25000" dirty="0"/>
          </a:p>
          <a:p>
            <a:endParaRPr lang="hu-HU" sz="2400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09517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3D470C-028F-4EA9-8565-A47D17EA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</a:t>
            </a:r>
            <a:r>
              <a:rPr lang="hu-HU" baseline="-25000" dirty="0" err="1"/>
              <a:t>mix</a:t>
            </a:r>
            <a:r>
              <a:rPr lang="hu-HU" dirty="0"/>
              <a:t>  ozmotikus , keveredési  energia 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4195A37-5B40-4E52-90B3-C209F5E0A1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3547194"/>
            <a:ext cx="5181600" cy="908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artalom helye 3">
                <a:extLst>
                  <a:ext uri="{FF2B5EF4-FFF2-40B4-BE49-F238E27FC236}">
                    <a16:creationId xmlns:a16="http://schemas.microsoft.com/office/drawing/2014/main" id="{02825F4F-387B-4F85-AD7C-53858E8A45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16039" y="2228003"/>
                <a:ext cx="5480993" cy="3633047"/>
              </a:xfrm>
            </p:spPr>
            <p:txBody>
              <a:bodyPr anchor="t">
                <a:normAutofit fontScale="55000" lnSpcReduction="20000"/>
              </a:bodyPr>
              <a:lstStyle/>
              <a:p>
                <a:r>
                  <a:rPr lang="hu-HU" dirty="0"/>
                  <a:t>k: </a:t>
                </a:r>
                <a:r>
                  <a:rPr lang="hu-HU" dirty="0" err="1"/>
                  <a:t>Boltzman</a:t>
                </a:r>
                <a:r>
                  <a:rPr lang="hu-HU" dirty="0"/>
                  <a:t> állandó</a:t>
                </a:r>
              </a:p>
              <a:p>
                <a:r>
                  <a:rPr lang="hu-HU" dirty="0"/>
                  <a:t>T: abszolút hőmérséklet</a:t>
                </a:r>
              </a:p>
              <a:p>
                <a:r>
                  <a:rPr lang="hu-HU" dirty="0"/>
                  <a:t>V1:  az oldószer (víz) moláris térfogata</a:t>
                </a:r>
              </a:p>
              <a:p>
                <a:r>
                  <a:rPr lang="hu-HU" dirty="0"/>
                  <a:t>V2: polimer moláris térfogata</a:t>
                </a:r>
              </a:p>
              <a:p>
                <a14:m>
                  <m:oMath xmlns:m="http://schemas.openxmlformats.org/officeDocument/2006/math">
                    <m:r>
                      <a:rPr lang="hu-H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fel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ü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letegys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é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gre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es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ő 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polimer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á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ncok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sz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á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ma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mennyis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é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ge</m:t>
                    </m:r>
                  </m:oMath>
                </a14:m>
                <a:endParaRPr lang="hu-HU" dirty="0"/>
              </a:p>
              <a:p>
                <a14:m>
                  <m:oMath xmlns:m="http://schemas.openxmlformats.org/officeDocument/2006/math">
                    <m:r>
                      <a:rPr lang="hu-HU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hu-HU" sz="2200" b="0" i="0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hu-HU" sz="22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Flory</m:t>
                    </m:r>
                    <m:r>
                      <a:rPr lang="hu-HU" sz="22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sz="22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Huggins</m:t>
                    </m:r>
                    <m:r>
                      <a:rPr lang="hu-HU" sz="22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sz="2200" b="0" i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hu-HU" sz="2200" b="0" i="0" dirty="0" smtClean="0">
                        <a:latin typeface="Cambria Math" panose="02040503050406030204" pitchFamily="18" charset="0"/>
                      </a:rPr>
                      <m:t>é</m:t>
                    </m:r>
                    <m:r>
                      <m:rPr>
                        <m:sty m:val="p"/>
                      </m:rPr>
                      <a:rPr lang="hu-HU" sz="2200" b="0" i="0" dirty="0" smtClean="0">
                        <a:latin typeface="Cambria Math" panose="02040503050406030204" pitchFamily="18" charset="0"/>
                      </a:rPr>
                      <m:t>le</m:t>
                    </m:r>
                    <m:r>
                      <a:rPr lang="hu-HU" sz="2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sz="2200" b="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hu-HU" sz="2200" b="0" i="0" dirty="0" smtClean="0">
                        <a:latin typeface="Cambria Math" panose="02040503050406030204" pitchFamily="18" charset="0"/>
                      </a:rPr>
                      <m:t>ö</m:t>
                    </m:r>
                    <m:r>
                      <m:rPr>
                        <m:sty m:val="p"/>
                      </m:rPr>
                      <a:rPr lang="hu-HU" sz="2200" b="0" i="0" dirty="0" smtClean="0">
                        <a:latin typeface="Cambria Math" panose="02040503050406030204" pitchFamily="18" charset="0"/>
                      </a:rPr>
                      <m:t>lcs</m:t>
                    </m:r>
                    <m:r>
                      <a:rPr lang="hu-HU" sz="2200" b="0" i="0" dirty="0" smtClean="0">
                        <a:latin typeface="Cambria Math" panose="02040503050406030204" pitchFamily="18" charset="0"/>
                      </a:rPr>
                      <m:t>ö</m:t>
                    </m:r>
                    <m:r>
                      <m:rPr>
                        <m:sty m:val="p"/>
                      </m:rPr>
                      <a:rPr lang="hu-HU" sz="2200" b="0" i="0" dirty="0" smtClean="0">
                        <a:latin typeface="Cambria Math" panose="02040503050406030204" pitchFamily="18" charset="0"/>
                      </a:rPr>
                      <m:t>nhat</m:t>
                    </m:r>
                    <m:r>
                      <a:rPr lang="hu-HU" sz="2200" b="0" i="0" dirty="0" smtClean="0">
                        <a:latin typeface="Cambria Math" panose="02040503050406030204" pitchFamily="18" charset="0"/>
                      </a:rPr>
                      <m:t>á</m:t>
                    </m:r>
                    <m:r>
                      <m:rPr>
                        <m:sty m:val="p"/>
                      </m:rPr>
                      <a:rPr lang="hu-HU" sz="2200" b="0" i="0" dirty="0" smtClean="0">
                        <a:latin typeface="Cambria Math" panose="02040503050406030204" pitchFamily="18" charset="0"/>
                      </a:rPr>
                      <m:t>si</m:t>
                    </m:r>
                    <m:r>
                      <a:rPr lang="hu-HU" sz="2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sz="2200" b="0" i="0" dirty="0" smtClean="0">
                        <a:latin typeface="Cambria Math" panose="02040503050406030204" pitchFamily="18" charset="0"/>
                      </a:rPr>
                      <m:t>param</m:t>
                    </m:r>
                    <m:r>
                      <a:rPr lang="hu-HU" sz="2200" b="0" i="0" dirty="0" smtClean="0">
                        <a:latin typeface="Cambria Math" panose="02040503050406030204" pitchFamily="18" charset="0"/>
                      </a:rPr>
                      <m:t>é</m:t>
                    </m:r>
                    <m:r>
                      <m:rPr>
                        <m:sty m:val="p"/>
                      </m:rPr>
                      <a:rPr lang="hu-HU" sz="2200" b="0" i="0" dirty="0" smtClean="0">
                        <a:latin typeface="Cambria Math" panose="02040503050406030204" pitchFamily="18" charset="0"/>
                      </a:rPr>
                      <m:t>ter</m:t>
                    </m:r>
                  </m:oMath>
                </a14:m>
                <a:endParaRPr lang="hu-HU" sz="2200" dirty="0"/>
              </a:p>
              <a:p>
                <a14:m>
                  <m:oMath xmlns:m="http://schemas.openxmlformats.org/officeDocument/2006/math">
                    <m:r>
                      <a:rPr lang="hu-HU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hu-HU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adszorpci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ó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burok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vastags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á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ga</m:t>
                    </m:r>
                  </m:oMath>
                </a14:m>
                <a:endParaRPr lang="hu-HU" b="0" dirty="0"/>
              </a:p>
              <a:p>
                <a:r>
                  <a:rPr lang="hu-HU" dirty="0"/>
                  <a:t>R: gömb alakú részecske sugara</a:t>
                </a:r>
              </a:p>
              <a:p>
                <a:r>
                  <a:rPr lang="hu-HU" b="0" dirty="0"/>
                  <a:t>H: két részecske felülete közti távolság</a:t>
                </a:r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4" name="Tartalom helye 3">
                <a:extLst>
                  <a:ext uri="{FF2B5EF4-FFF2-40B4-BE49-F238E27FC236}">
                    <a16:creationId xmlns:a16="http://schemas.microsoft.com/office/drawing/2014/main" id="{02825F4F-387B-4F85-AD7C-53858E8A45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16039" y="2228003"/>
                <a:ext cx="5480993" cy="3633047"/>
              </a:xfrm>
              <a:blipFill>
                <a:blip r:embed="rId4"/>
                <a:stretch>
                  <a:fillRect l="-222" t="-184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0795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3D470C-028F-4EA9-8565-A47D17EA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</a:t>
            </a:r>
            <a:r>
              <a:rPr lang="hu-HU" baseline="-25000" dirty="0" err="1"/>
              <a:t>mix</a:t>
            </a:r>
            <a:r>
              <a:rPr lang="hu-HU" dirty="0"/>
              <a:t>  ozmotikus , keveredési  energia 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4195A37-5B40-4E52-90B3-C209F5E0A1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3547194"/>
            <a:ext cx="5181600" cy="908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artalom helye 3">
                <a:extLst>
                  <a:ext uri="{FF2B5EF4-FFF2-40B4-BE49-F238E27FC236}">
                    <a16:creationId xmlns:a16="http://schemas.microsoft.com/office/drawing/2014/main" id="{02825F4F-387B-4F85-AD7C-53858E8A45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16039" y="2228003"/>
                <a:ext cx="5480993" cy="3633047"/>
              </a:xfrm>
            </p:spPr>
            <p:txBody>
              <a:bodyPr anchor="t">
                <a:normAutofit fontScale="70000" lnSpcReduction="20000"/>
              </a:bodyPr>
              <a:lstStyle/>
              <a:p>
                <a:r>
                  <a:rPr lang="en-US" dirty="0"/>
                  <a:t>The sign of </a:t>
                </a:r>
                <a:r>
                  <a:rPr lang="en-US" dirty="0" err="1"/>
                  <a:t>Gmix</a:t>
                </a:r>
                <a:r>
                  <a:rPr lang="en-US" dirty="0"/>
                  <a:t> depends on the value of the Flory–Huggins interaction parameter.</a:t>
                </a:r>
              </a:p>
              <a:p>
                <a:r>
                  <a:rPr lang="en-US" dirty="0"/>
                  <a:t>When the chains are in good solvent conditions (strongly solvated by the molecules</a:t>
                </a:r>
                <a:r>
                  <a:rPr lang="hu-HU" dirty="0"/>
                  <a:t> </a:t>
                </a:r>
                <a:r>
                  <a:rPr lang="en-US" dirty="0"/>
                  <a:t>of the medium) </a:t>
                </a:r>
                <a14:m>
                  <m:oMath xmlns:m="http://schemas.openxmlformats.org/officeDocument/2006/math">
                    <m:r>
                      <a:rPr lang="hu-HU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hu-HU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&lt; 1/2 and </a:t>
                </a:r>
                <a:r>
                  <a:rPr lang="en-US" dirty="0" err="1"/>
                  <a:t>Gmix</a:t>
                </a:r>
                <a:r>
                  <a:rPr lang="en-US" dirty="0"/>
                  <a:t> is positive, i.e., the mixing interaction free</a:t>
                </a:r>
              </a:p>
              <a:p>
                <a:r>
                  <a:rPr lang="en-US" dirty="0"/>
                  <a:t>energy is positive and this leads to strong repulsion as soon as h &lt; 2</a:t>
                </a:r>
                <a:r>
                  <a:rPr lang="hu-HU" dirty="0"/>
                  <a:t> </a:t>
                </a:r>
                <a14:m>
                  <m:oMath xmlns:m="http://schemas.openxmlformats.org/officeDocument/2006/math">
                    <m:r>
                      <a:rPr lang="hu-HU" i="1" dirty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 Clearly to</a:t>
                </a:r>
              </a:p>
              <a:p>
                <a:r>
                  <a:rPr lang="en-US" dirty="0"/>
                  <a:t>maintain stability of a suspension or emulsion, one must ensure that </a:t>
                </a:r>
                <a14:m>
                  <m:oMath xmlns:m="http://schemas.openxmlformats.org/officeDocument/2006/math">
                    <m:r>
                      <a:rPr lang="hu-HU" sz="18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&lt;1/2 under</a:t>
                </a:r>
              </a:p>
              <a:p>
                <a:r>
                  <a:rPr lang="en-US" dirty="0"/>
                  <a:t>all conditions of storage (e.g., temperature variation, addition of electrolyte, etc.).</a:t>
                </a:r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4" name="Tartalom helye 3">
                <a:extLst>
                  <a:ext uri="{FF2B5EF4-FFF2-40B4-BE49-F238E27FC236}">
                    <a16:creationId xmlns:a16="http://schemas.microsoft.com/office/drawing/2014/main" id="{02825F4F-387B-4F85-AD7C-53858E8A45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16039" y="2228003"/>
                <a:ext cx="5480993" cy="3633047"/>
              </a:xfrm>
              <a:blipFill>
                <a:blip r:embed="rId4"/>
                <a:stretch>
                  <a:fillRect l="-889" t="-302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317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FBC167A-CDB5-4F48-A7D9-FD9FD436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</a:t>
            </a:r>
            <a:r>
              <a:rPr lang="hu-HU" baseline="-25000" dirty="0" err="1"/>
              <a:t>el</a:t>
            </a:r>
            <a:r>
              <a:rPr lang="hu-HU" dirty="0"/>
              <a:t> entrópikus </a:t>
            </a:r>
            <a:r>
              <a:rPr lang="hu-HU" dirty="0" err="1"/>
              <a:t>taszitás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171377F-0B78-4D9B-AAC3-E7D69DD126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33562" y="3491706"/>
            <a:ext cx="3190875" cy="1019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artalom helye 3">
                <a:extLst>
                  <a:ext uri="{FF2B5EF4-FFF2-40B4-BE49-F238E27FC236}">
                    <a16:creationId xmlns:a16="http://schemas.microsoft.com/office/drawing/2014/main" id="{3EF56518-1DB7-41E2-B889-8ADAD2EB68A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16039" y="2228003"/>
                <a:ext cx="5608813" cy="3633047"/>
              </a:xfrm>
            </p:spPr>
            <p:txBody>
              <a:bodyPr anchor="t">
                <a:normAutofit fontScale="55000" lnSpcReduction="20000"/>
              </a:bodyPr>
              <a:lstStyle/>
              <a:p>
                <a:pPr marL="0" indent="0">
                  <a:buNone/>
                </a:pPr>
                <a:r>
                  <a:rPr lang="hu-HU" dirty="0"/>
                  <a:t>G</a:t>
                </a:r>
                <a:r>
                  <a:rPr lang="hu-HU" baseline="-25000" dirty="0" err="1"/>
                  <a:t>el</a:t>
                </a:r>
                <a:r>
                  <a:rPr lang="hu-HU" dirty="0"/>
                  <a:t> mindig </a:t>
                </a:r>
                <a:r>
                  <a:rPr lang="hu-HU" dirty="0" err="1"/>
                  <a:t>pozitiv</a:t>
                </a:r>
                <a:r>
                  <a:rPr lang="hu-HU" dirty="0"/>
                  <a:t> és fontos szerepet játszik a </a:t>
                </a:r>
                <a:r>
                  <a:rPr lang="hu-HU" dirty="0" err="1"/>
                  <a:t>sztérikus</a:t>
                </a:r>
                <a:r>
                  <a:rPr lang="hu-HU" dirty="0"/>
                  <a:t> stabilizálásban</a:t>
                </a:r>
              </a:p>
              <a:p>
                <a:endParaRPr lang="hu-H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dirty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fel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ü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letegys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gre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es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ő 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polimer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ncok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sz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ma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mennyis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ge</m:t>
                      </m:r>
                    </m:oMath>
                  </m:oMathPara>
                </a14:m>
                <a:endParaRPr lang="hu-HU" dirty="0"/>
              </a:p>
              <a:p>
                <a:pPr marL="0" indent="0">
                  <a:buNone/>
                </a:pPr>
                <a:r>
                  <a:rPr lang="hu-HU" dirty="0"/>
                  <a:t>k: </a:t>
                </a:r>
                <a:r>
                  <a:rPr lang="hu-HU" dirty="0" err="1"/>
                  <a:t>Boltzman</a:t>
                </a:r>
                <a:r>
                  <a:rPr lang="hu-HU" dirty="0"/>
                  <a:t> állandó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hu-HU" i="1" smtClean="0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hu-HU" dirty="0"/>
                  <a:t> (h) a stabilizáló láncok konfigurációinak száma  átfedés után (h&lt;2 </a:t>
                </a:r>
                <a14:m>
                  <m:oMath xmlns:m="http://schemas.openxmlformats.org/officeDocument/2006/math">
                    <m:r>
                      <a:rPr lang="hu-HU" i="1" dirty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hu-HU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hu-HU" i="1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hu-HU" dirty="0"/>
                  <a:t> (</a:t>
                </a:r>
                <a14:m>
                  <m:oMath xmlns:m="http://schemas.openxmlformats.org/officeDocument/2006/math">
                    <m:r>
                      <a:rPr lang="hu-HU" dirty="0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hu-HU" dirty="0"/>
                  <a:t>): a stabilizáló láncok konfigurációinak száma átfedés előtt  (h&gt;2 </a:t>
                </a:r>
                <a14:m>
                  <m:oMath xmlns:m="http://schemas.openxmlformats.org/officeDocument/2006/math">
                    <m:r>
                      <a:rPr lang="hu-HU" i="1" dirty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hu-HU" dirty="0"/>
                  <a:t>)</a:t>
                </a:r>
              </a:p>
              <a:p>
                <a:pPr marL="0" indent="0">
                  <a:buNone/>
                </a:pPr>
                <a:endParaRPr lang="hu-HU" dirty="0"/>
              </a:p>
              <a:p>
                <a:pPr marL="0" indent="0">
                  <a:buNone/>
                </a:pPr>
                <a:endParaRPr lang="hu-HU" dirty="0"/>
              </a:p>
              <a:p>
                <a:pPr marL="0" indent="0">
                  <a:buNone/>
                </a:pPr>
                <a:endParaRPr lang="hu-HU" dirty="0"/>
              </a:p>
              <a:p>
                <a:endParaRPr lang="hu-HU" dirty="0"/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4" name="Tartalom helye 3">
                <a:extLst>
                  <a:ext uri="{FF2B5EF4-FFF2-40B4-BE49-F238E27FC236}">
                    <a16:creationId xmlns:a16="http://schemas.microsoft.com/office/drawing/2014/main" id="{3EF56518-1DB7-41E2-B889-8ADAD2EB6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16039" y="2228003"/>
                <a:ext cx="5608813" cy="3633047"/>
              </a:xfrm>
              <a:blipFill>
                <a:blip r:embed="rId4"/>
                <a:stretch>
                  <a:fillRect l="-326" t="-184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4251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381C92-DE2C-455F-858F-BC1DB115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Sztérikus</a:t>
            </a:r>
            <a:r>
              <a:rPr lang="hu-HU" dirty="0"/>
              <a:t> kölcsönhatás szabad energiája (amikor nincs elektrosztatikus taszítás)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BDAD77-481B-437A-920B-CC2CE802F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3B992F49-799F-42EB-BE5F-96FD8C447B09}"/>
              </a:ext>
            </a:extLst>
          </p:cNvPr>
          <p:cNvSpPr/>
          <p:nvPr/>
        </p:nvSpPr>
        <p:spPr>
          <a:xfrm>
            <a:off x="1042219" y="2654710"/>
            <a:ext cx="4748981" cy="30480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F228D21-CEE6-4F21-B5D8-3FC6245C0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719" y="2946400"/>
            <a:ext cx="3291841" cy="2368550"/>
          </a:xfrm>
          <a:prstGeom prst="rect">
            <a:avLst/>
          </a:prstGeom>
        </p:spPr>
      </p:pic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4E26127F-E837-437F-AB9C-3B70F550C15B}"/>
              </a:ext>
            </a:extLst>
          </p:cNvPr>
          <p:cNvSpPr/>
          <p:nvPr/>
        </p:nvSpPr>
        <p:spPr>
          <a:xfrm>
            <a:off x="6400802" y="2654710"/>
            <a:ext cx="4748981" cy="3048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sz="3200" dirty="0" err="1"/>
              <a:t>G</a:t>
            </a:r>
            <a:r>
              <a:rPr lang="hu-HU" sz="3200" baseline="-25000" dirty="0" err="1"/>
              <a:t>s</a:t>
            </a:r>
            <a:r>
              <a:rPr lang="hu-HU" sz="3200" dirty="0"/>
              <a:t>= </a:t>
            </a:r>
            <a:r>
              <a:rPr lang="hu-HU" sz="3200" dirty="0" err="1"/>
              <a:t>G</a:t>
            </a:r>
            <a:r>
              <a:rPr lang="hu-HU" sz="3200" baseline="-25000" dirty="0" err="1"/>
              <a:t>mix</a:t>
            </a:r>
            <a:r>
              <a:rPr lang="hu-HU" sz="3200" baseline="-25000" dirty="0"/>
              <a:t> </a:t>
            </a:r>
            <a:r>
              <a:rPr lang="hu-HU" sz="3200" dirty="0"/>
              <a:t>+ </a:t>
            </a:r>
            <a:r>
              <a:rPr lang="hu-HU" sz="3200" dirty="0" err="1"/>
              <a:t>G</a:t>
            </a:r>
            <a:r>
              <a:rPr lang="hu-HU" sz="3200" baseline="-25000" dirty="0" err="1"/>
              <a:t>el</a:t>
            </a:r>
            <a:r>
              <a:rPr lang="hu-HU" sz="3200" baseline="-25000" dirty="0"/>
              <a:t> </a:t>
            </a:r>
            <a:r>
              <a:rPr lang="hu-HU" sz="3200" dirty="0"/>
              <a:t>                                                G</a:t>
            </a:r>
            <a:r>
              <a:rPr lang="hu-HU" sz="3200" baseline="-25000" dirty="0"/>
              <a:t>T</a:t>
            </a:r>
            <a:r>
              <a:rPr lang="hu-HU" sz="3200" dirty="0"/>
              <a:t> =</a:t>
            </a:r>
            <a:r>
              <a:rPr lang="hu-HU" sz="3200" dirty="0" err="1"/>
              <a:t>G</a:t>
            </a:r>
            <a:r>
              <a:rPr lang="hu-HU" sz="3200" baseline="-25000" dirty="0" err="1"/>
              <a:t>s</a:t>
            </a:r>
            <a:r>
              <a:rPr lang="hu-HU" sz="3200" dirty="0" err="1"/>
              <a:t>+G</a:t>
            </a:r>
            <a:r>
              <a:rPr lang="hu-HU" sz="3200" baseline="-25000" dirty="0" err="1"/>
              <a:t>A</a:t>
            </a:r>
            <a:r>
              <a:rPr lang="hu-HU" sz="3200" dirty="0"/>
              <a:t>=</a:t>
            </a:r>
            <a:r>
              <a:rPr lang="hu-HU" sz="3200" dirty="0" err="1"/>
              <a:t>G</a:t>
            </a:r>
            <a:r>
              <a:rPr lang="hu-HU" sz="3200" baseline="-25000" dirty="0" err="1"/>
              <a:t>mix</a:t>
            </a:r>
            <a:r>
              <a:rPr lang="hu-HU" sz="3200" dirty="0"/>
              <a:t> +</a:t>
            </a:r>
            <a:r>
              <a:rPr lang="hu-HU" sz="3200" dirty="0" err="1"/>
              <a:t>G</a:t>
            </a:r>
            <a:r>
              <a:rPr lang="hu-HU" sz="3200" baseline="-25000" dirty="0" err="1"/>
              <a:t>el</a:t>
            </a:r>
            <a:r>
              <a:rPr lang="hu-HU" sz="3200" baseline="-25000" dirty="0"/>
              <a:t> </a:t>
            </a:r>
            <a:r>
              <a:rPr lang="hu-HU" sz="3200" dirty="0"/>
              <a:t>-G</a:t>
            </a:r>
            <a:r>
              <a:rPr lang="hu-HU" sz="3200" baseline="-25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07432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2E096D-A1C2-49A2-8C5B-27A9C2B85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Flokkuláció kritikus paraméterei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15B5C7-5D8B-4100-AE7F-432468954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hu-HU" dirty="0"/>
              <a:t>Kritikus flokkulációs hőmérséklet</a:t>
            </a:r>
          </a:p>
          <a:p>
            <a:r>
              <a:rPr lang="hu-HU" dirty="0"/>
              <a:t>Kritikus flokkulációs koncentráció</a:t>
            </a:r>
          </a:p>
        </p:txBody>
      </p:sp>
    </p:spTree>
    <p:extLst>
      <p:ext uri="{BB962C8B-B14F-4D97-AF65-F5344CB8AC3E}">
        <p14:creationId xmlns:p14="http://schemas.microsoft.com/office/powerpoint/2010/main" val="2749562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macro photography water drops">
            <a:extLst>
              <a:ext uri="{FF2B5EF4-FFF2-40B4-BE49-F238E27FC236}">
                <a16:creationId xmlns:a16="http://schemas.microsoft.com/office/drawing/2014/main" id="{E3C0D851-B4C5-42CB-90B0-8163F4725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86" b="1291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3A1256-5FF3-4831-AD9D-BBB16E304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Hyrophilic-Lipohilic Balance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18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cro photography water drops">
            <a:extLst>
              <a:ext uri="{FF2B5EF4-FFF2-40B4-BE49-F238E27FC236}">
                <a16:creationId xmlns:a16="http://schemas.microsoft.com/office/drawing/2014/main" id="{D259DAEB-8779-47F4-B612-511DCD0C9B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86" b="1291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54CBA-9DC6-4D71-AA32-E6F8F4A3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80" y="1065862"/>
            <a:ext cx="3779885" cy="4726276"/>
          </a:xfrm>
        </p:spPr>
        <p:txBody>
          <a:bodyPr>
            <a:normAutofit/>
          </a:bodyPr>
          <a:lstStyle/>
          <a:p>
            <a:pPr algn="r"/>
            <a:r>
              <a:rPr lang="en-GB" sz="3600">
                <a:solidFill>
                  <a:srgbClr val="FFFFFF"/>
                </a:solidFill>
              </a:rPr>
              <a:t>HLB</a:t>
            </a:r>
            <a:br>
              <a:rPr lang="en-GB" sz="3600">
                <a:solidFill>
                  <a:srgbClr val="FFFFFF"/>
                </a:solidFill>
              </a:rPr>
            </a:br>
            <a:r>
              <a:rPr lang="en-GB" sz="2800">
                <a:solidFill>
                  <a:srgbClr val="FFFFFF"/>
                </a:solidFill>
              </a:rPr>
              <a:t>célja</a:t>
            </a:r>
            <a:endParaRPr lang="hu-HU" sz="3600">
              <a:solidFill>
                <a:srgbClr val="FFFFFF"/>
              </a:solidFill>
            </a:endParaRPr>
          </a:p>
        </p:txBody>
      </p:sp>
      <p:cxnSp>
        <p:nvCxnSpPr>
          <p:cNvPr id="36" name="Straight Connector 2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rtalom helye 2">
            <a:extLst>
              <a:ext uri="{FF2B5EF4-FFF2-40B4-BE49-F238E27FC236}">
                <a16:creationId xmlns:a16="http://schemas.microsoft.com/office/drawing/2014/main" id="{A7339A66-B58B-4EBA-B123-E999D9E6E6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4631555"/>
              </p:ext>
            </p:extLst>
          </p:nvPr>
        </p:nvGraphicFramePr>
        <p:xfrm>
          <a:off x="5155380" y="1477652"/>
          <a:ext cx="5478053" cy="3902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4202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Vízcseppek">
            <a:extLst>
              <a:ext uri="{FF2B5EF4-FFF2-40B4-BE49-F238E27FC236}">
                <a16:creationId xmlns:a16="http://schemas.microsoft.com/office/drawing/2014/main" id="{6AD74845-49AE-40BA-A937-44DAD0072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6" b="312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8403181D-C4CD-473F-8292-1DF479F89A4F}"/>
              </a:ext>
            </a:extLst>
          </p:cNvPr>
          <p:cNvSpPr txBox="1">
            <a:spLocks/>
          </p:cNvSpPr>
          <p:nvPr/>
        </p:nvSpPr>
        <p:spPr>
          <a:xfrm>
            <a:off x="679600" y="4596992"/>
            <a:ext cx="3353432" cy="1607013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b="1" dirty="0">
                <a:solidFill>
                  <a:srgbClr val="FFFF00"/>
                </a:solidFill>
              </a:rPr>
              <a:t>HLB „</a:t>
            </a:r>
            <a:r>
              <a:rPr lang="hu-HU" b="1" dirty="0" err="1">
                <a:solidFill>
                  <a:srgbClr val="FFFF00"/>
                </a:solidFill>
              </a:rPr>
              <a:t>additiv</a:t>
            </a:r>
            <a:r>
              <a:rPr lang="hu-HU" b="1" dirty="0">
                <a:solidFill>
                  <a:srgbClr val="FFFF00"/>
                </a:solidFill>
              </a:rPr>
              <a:t>” TULAJDONSÁG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448C5234-D675-41BF-8ACB-1BAB9F0E36DA}"/>
              </a:ext>
            </a:extLst>
          </p:cNvPr>
          <p:cNvSpPr txBox="1">
            <a:spLocks/>
          </p:cNvSpPr>
          <p:nvPr/>
        </p:nvSpPr>
        <p:spPr>
          <a:xfrm>
            <a:off x="4271491" y="4153546"/>
            <a:ext cx="7240909" cy="224725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400" b="1" dirty="0">
                <a:solidFill>
                  <a:srgbClr val="FFFFFF"/>
                </a:solidFill>
              </a:rPr>
              <a:t>EMULSIFIER  A, ITS HLB VALUE A</a:t>
            </a:r>
            <a:r>
              <a:rPr lang="hu-HU" sz="2400" b="1" baseline="-25000" dirty="0">
                <a:solidFill>
                  <a:srgbClr val="FFFFFF"/>
                </a:solidFill>
              </a:rPr>
              <a:t>HLB</a:t>
            </a:r>
          </a:p>
          <a:p>
            <a:r>
              <a:rPr lang="hu-HU" sz="2400" b="1" dirty="0">
                <a:solidFill>
                  <a:srgbClr val="FFFFFF"/>
                </a:solidFill>
              </a:rPr>
              <a:t>EMULSIFIER  B, ITS HLB VALUE B</a:t>
            </a:r>
            <a:r>
              <a:rPr lang="hu-HU" sz="2400" b="1" baseline="-25000" dirty="0">
                <a:solidFill>
                  <a:srgbClr val="FFFFFF"/>
                </a:solidFill>
              </a:rPr>
              <a:t>HLB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hu-HU" sz="2400" b="1" dirty="0">
                <a:solidFill>
                  <a:schemeClr val="bg1"/>
                </a:solidFill>
              </a:rPr>
              <a:t>HLB OF MIXTURE OF EMULSIFER A  and EMULSIFER B:   X* A</a:t>
            </a:r>
            <a:r>
              <a:rPr lang="hu-HU" sz="2400" b="1" baseline="-25000" dirty="0">
                <a:solidFill>
                  <a:schemeClr val="bg1"/>
                </a:solidFill>
              </a:rPr>
              <a:t>HLB</a:t>
            </a:r>
            <a:r>
              <a:rPr lang="hu-HU" sz="2400" b="1" dirty="0">
                <a:solidFill>
                  <a:schemeClr val="bg1"/>
                </a:solidFill>
              </a:rPr>
              <a:t>+ (1-X)*B</a:t>
            </a:r>
            <a:r>
              <a:rPr lang="hu-HU" sz="2400" b="1" baseline="-25000" dirty="0">
                <a:solidFill>
                  <a:schemeClr val="bg1"/>
                </a:solidFill>
              </a:rPr>
              <a:t>HLB</a:t>
            </a:r>
            <a:r>
              <a:rPr lang="hu-HU" sz="2400" b="1" dirty="0">
                <a:solidFill>
                  <a:schemeClr val="bg1"/>
                </a:solidFill>
              </a:rPr>
              <a:t>= 0,2*7 + 0,8*12=1,4+9,6=11</a:t>
            </a:r>
          </a:p>
          <a:p>
            <a:endParaRPr lang="hu-HU" sz="2400" b="1" dirty="0">
              <a:solidFill>
                <a:srgbClr val="FFFFFF"/>
              </a:solidFill>
            </a:endParaRPr>
          </a:p>
        </p:txBody>
      </p:sp>
      <p:graphicFrame>
        <p:nvGraphicFramePr>
          <p:cNvPr id="7" name="Táblázat 4">
            <a:extLst>
              <a:ext uri="{FF2B5EF4-FFF2-40B4-BE49-F238E27FC236}">
                <a16:creationId xmlns:a16="http://schemas.microsoft.com/office/drawing/2014/main" id="{C7378AFD-5D8A-4D7F-BFBF-D41BD3386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55540"/>
              </p:ext>
            </p:extLst>
          </p:nvPr>
        </p:nvGraphicFramePr>
        <p:xfrm>
          <a:off x="573437" y="662858"/>
          <a:ext cx="11175780" cy="3019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4470">
                  <a:extLst>
                    <a:ext uri="{9D8B030D-6E8A-4147-A177-3AD203B41FA5}">
                      <a16:colId xmlns:a16="http://schemas.microsoft.com/office/drawing/2014/main" val="2517043058"/>
                    </a:ext>
                  </a:extLst>
                </a:gridCol>
                <a:gridCol w="3650160">
                  <a:extLst>
                    <a:ext uri="{9D8B030D-6E8A-4147-A177-3AD203B41FA5}">
                      <a16:colId xmlns:a16="http://schemas.microsoft.com/office/drawing/2014/main" val="2521780245"/>
                    </a:ext>
                  </a:extLst>
                </a:gridCol>
                <a:gridCol w="3491150">
                  <a:extLst>
                    <a:ext uri="{9D8B030D-6E8A-4147-A177-3AD203B41FA5}">
                      <a16:colId xmlns:a16="http://schemas.microsoft.com/office/drawing/2014/main" val="3499324096"/>
                    </a:ext>
                  </a:extLst>
                </a:gridCol>
              </a:tblGrid>
              <a:tr h="691860">
                <a:tc>
                  <a:txBody>
                    <a:bodyPr/>
                    <a:lstStyle/>
                    <a:p>
                      <a:r>
                        <a:rPr lang="hu-HU" sz="3100" dirty="0"/>
                        <a:t>EMULGEÁTOR   </a:t>
                      </a:r>
                    </a:p>
                  </a:txBody>
                  <a:tcPr marL="157241" marR="157241" marT="78620" marB="786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3100"/>
                        <a:t>A</a:t>
                      </a:r>
                    </a:p>
                  </a:txBody>
                  <a:tcPr marL="157241" marR="157241" marT="78620" marB="786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3100"/>
                        <a:t>B</a:t>
                      </a:r>
                    </a:p>
                  </a:txBody>
                  <a:tcPr marL="157241" marR="157241" marT="78620" marB="78620"/>
                </a:tc>
                <a:extLst>
                  <a:ext uri="{0D108BD9-81ED-4DB2-BD59-A6C34878D82A}">
                    <a16:rowId xmlns:a16="http://schemas.microsoft.com/office/drawing/2014/main" val="1722638873"/>
                  </a:ext>
                </a:extLst>
              </a:tr>
              <a:tr h="691860">
                <a:tc>
                  <a:txBody>
                    <a:bodyPr/>
                    <a:lstStyle/>
                    <a:p>
                      <a:r>
                        <a:rPr lang="hu-HU" sz="3100" dirty="0"/>
                        <a:t>HLB</a:t>
                      </a:r>
                    </a:p>
                  </a:txBody>
                  <a:tcPr marL="157241" marR="157241" marT="78620" marB="786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3100"/>
                        <a:t>7</a:t>
                      </a:r>
                    </a:p>
                  </a:txBody>
                  <a:tcPr marL="157241" marR="157241" marT="78620" marB="786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3100"/>
                        <a:t>12</a:t>
                      </a:r>
                    </a:p>
                  </a:txBody>
                  <a:tcPr marL="157241" marR="157241" marT="78620" marB="78620"/>
                </a:tc>
                <a:extLst>
                  <a:ext uri="{0D108BD9-81ED-4DB2-BD59-A6C34878D82A}">
                    <a16:rowId xmlns:a16="http://schemas.microsoft.com/office/drawing/2014/main" val="1314901763"/>
                  </a:ext>
                </a:extLst>
              </a:tr>
              <a:tr h="1635306">
                <a:tc>
                  <a:txBody>
                    <a:bodyPr/>
                    <a:lstStyle/>
                    <a:p>
                      <a:r>
                        <a:rPr lang="hu-HU" sz="3100" dirty="0"/>
                        <a:t>RELATIV MENNYISÉGE AZ </a:t>
                      </a:r>
                      <a:r>
                        <a:rPr lang="hu-HU" sz="3100" b="1" dirty="0"/>
                        <a:t>EMULGEÁTOR</a:t>
                      </a:r>
                      <a:r>
                        <a:rPr lang="hu-HU" sz="3100" dirty="0"/>
                        <a:t> KEVERÉKBEN</a:t>
                      </a:r>
                    </a:p>
                  </a:txBody>
                  <a:tcPr marL="157241" marR="157241" marT="78620" marB="786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3100" dirty="0"/>
                        <a:t>0,2 (20 %)</a:t>
                      </a:r>
                    </a:p>
                  </a:txBody>
                  <a:tcPr marL="157241" marR="157241" marT="78620" marB="786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3100" dirty="0"/>
                        <a:t>0,8 (80%)</a:t>
                      </a:r>
                    </a:p>
                  </a:txBody>
                  <a:tcPr marL="157241" marR="157241" marT="78620" marB="78620"/>
                </a:tc>
                <a:extLst>
                  <a:ext uri="{0D108BD9-81ED-4DB2-BD59-A6C34878D82A}">
                    <a16:rowId xmlns:a16="http://schemas.microsoft.com/office/drawing/2014/main" val="3002010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17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Vízcseppek">
            <a:extLst>
              <a:ext uri="{FF2B5EF4-FFF2-40B4-BE49-F238E27FC236}">
                <a16:creationId xmlns:a16="http://schemas.microsoft.com/office/drawing/2014/main" id="{6AD74845-49AE-40BA-A937-44DAD0072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6" b="312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4D491391-A6FB-48C5-B9DC-BE75D466A254}"/>
              </a:ext>
            </a:extLst>
          </p:cNvPr>
          <p:cNvSpPr txBox="1">
            <a:spLocks/>
          </p:cNvSpPr>
          <p:nvPr/>
        </p:nvSpPr>
        <p:spPr>
          <a:xfrm>
            <a:off x="746228" y="1037967"/>
            <a:ext cx="3403626" cy="4709131"/>
          </a:xfrm>
          <a:prstGeom prst="rect">
            <a:avLst/>
          </a:prstGeom>
          <a:solidFill>
            <a:srgbClr val="00B050">
              <a:alpha val="74000"/>
            </a:srgbClr>
          </a:solidFill>
        </p:spPr>
        <p:txBody>
          <a:bodyPr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b="1" dirty="0">
                <a:solidFill>
                  <a:srgbClr val="002060"/>
                </a:solidFill>
              </a:rPr>
              <a:t>Emulgeálható koncentrátum (</a:t>
            </a:r>
            <a:r>
              <a:rPr lang="hu-HU" b="1" dirty="0" err="1">
                <a:solidFill>
                  <a:srgbClr val="002060"/>
                </a:solidFill>
              </a:rPr>
              <a:t>ec</a:t>
            </a:r>
            <a:r>
              <a:rPr lang="hu-HU" b="1" dirty="0">
                <a:solidFill>
                  <a:srgbClr val="002060"/>
                </a:solidFill>
              </a:rPr>
              <a:t>) amelyből o/w </a:t>
            </a:r>
            <a:r>
              <a:rPr lang="hu-HU" b="1" dirty="0" err="1">
                <a:solidFill>
                  <a:srgbClr val="002060"/>
                </a:solidFill>
              </a:rPr>
              <a:t>makroemulzió</a:t>
            </a:r>
            <a:r>
              <a:rPr lang="hu-HU" b="1" dirty="0">
                <a:solidFill>
                  <a:srgbClr val="002060"/>
                </a:solidFill>
              </a:rPr>
              <a:t> hozható létre vizes </a:t>
            </a:r>
            <a:r>
              <a:rPr lang="hu-HU" b="1" dirty="0" err="1">
                <a:solidFill>
                  <a:srgbClr val="002060"/>
                </a:solidFill>
              </a:rPr>
              <a:t>higítással</a:t>
            </a:r>
            <a:endParaRPr lang="hu-HU" b="1" dirty="0">
              <a:solidFill>
                <a:srgbClr val="002060"/>
              </a:solidFill>
            </a:endParaRPr>
          </a:p>
        </p:txBody>
      </p:sp>
      <p:graphicFrame>
        <p:nvGraphicFramePr>
          <p:cNvPr id="6" name="Tartalom helye 2">
            <a:extLst>
              <a:ext uri="{FF2B5EF4-FFF2-40B4-BE49-F238E27FC236}">
                <a16:creationId xmlns:a16="http://schemas.microsoft.com/office/drawing/2014/main" id="{CB587F33-1A97-4AA9-ACF8-B5A4E24AB6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736571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7916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103EC1-3788-4380-A83E-22D8A8FAE793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188720"/>
          </a:xfrm>
          <a:prstGeom prst="rect">
            <a:avLst/>
          </a:prstGeom>
          <a:solidFill>
            <a:srgbClr val="FFFF00">
              <a:alpha val="61000"/>
            </a:srgbClr>
          </a:solidFill>
        </p:spPr>
        <p:txBody>
          <a:bodyPr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3200" b="1" dirty="0">
                <a:solidFill>
                  <a:srgbClr val="FF0000"/>
                </a:solidFill>
              </a:rPr>
              <a:t>KÜLÖNBÖZŐ EMULGEÁTOR PÁROKKAL TÖRTÉNŐ MUNKA</a:t>
            </a:r>
          </a:p>
        </p:txBody>
      </p:sp>
      <p:graphicFrame>
        <p:nvGraphicFramePr>
          <p:cNvPr id="3" name="Tartalom helye 2">
            <a:extLst>
              <a:ext uri="{FF2B5EF4-FFF2-40B4-BE49-F238E27FC236}">
                <a16:creationId xmlns:a16="http://schemas.microsoft.com/office/drawing/2014/main" id="{E33A1528-ECA1-481E-A216-77764E156B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4187997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2792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8E97D85B-86D6-4A8B-B4C8-C7AFA86A4445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18872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/>
              <a:t>HLB az emulgeátor  molekulához rendelt paraméter</a:t>
            </a:r>
            <a:endParaRPr lang="hu-HU" dirty="0"/>
          </a:p>
        </p:txBody>
      </p:sp>
      <p:graphicFrame>
        <p:nvGraphicFramePr>
          <p:cNvPr id="5" name="Tartalom helye 10">
            <a:extLst>
              <a:ext uri="{FF2B5EF4-FFF2-40B4-BE49-F238E27FC236}">
                <a16:creationId xmlns:a16="http://schemas.microsoft.com/office/drawing/2014/main" id="{C7D0778E-8F76-4A76-9B6B-099BAF9233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9535770"/>
              </p:ext>
            </p:extLst>
          </p:nvPr>
        </p:nvGraphicFramePr>
        <p:xfrm>
          <a:off x="581192" y="1760276"/>
          <a:ext cx="11029950" cy="4395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zövegdoboz 1">
            <a:extLst>
              <a:ext uri="{FF2B5EF4-FFF2-40B4-BE49-F238E27FC236}">
                <a16:creationId xmlns:a16="http://schemas.microsoft.com/office/drawing/2014/main" id="{C09908A2-9089-4956-9C8C-C7FABA146019}"/>
              </a:ext>
            </a:extLst>
          </p:cNvPr>
          <p:cNvSpPr txBox="1"/>
          <p:nvPr/>
        </p:nvSpPr>
        <p:spPr>
          <a:xfrm>
            <a:off x="2815525" y="5625885"/>
            <a:ext cx="6560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/>
              <a:t>A keverékben levő magasabb HLB-</a:t>
            </a:r>
            <a:r>
              <a:rPr lang="hu-HU" sz="2000" b="1" dirty="0" err="1"/>
              <a:t>jű</a:t>
            </a:r>
            <a:r>
              <a:rPr lang="hu-HU" sz="2000" b="1" dirty="0"/>
              <a:t> tenzid koncentrációja</a:t>
            </a:r>
          </a:p>
        </p:txBody>
      </p:sp>
    </p:spTree>
    <p:extLst>
      <p:ext uri="{BB962C8B-B14F-4D97-AF65-F5344CB8AC3E}">
        <p14:creationId xmlns:p14="http://schemas.microsoft.com/office/powerpoint/2010/main" val="3697217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1377</Words>
  <Application>Microsoft Office PowerPoint</Application>
  <PresentationFormat>Widescreen</PresentationFormat>
  <Paragraphs>199</Paragraphs>
  <Slides>38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Wingdings 2</vt:lpstr>
      <vt:lpstr>Office Theme</vt:lpstr>
      <vt:lpstr>Office Theme</vt:lpstr>
      <vt:lpstr>röviden a rövidítésekről</vt:lpstr>
      <vt:lpstr>PowerPoint Presentation</vt:lpstr>
      <vt:lpstr>HLB</vt:lpstr>
      <vt:lpstr>Hyrophilic-Lipohilic Balance</vt:lpstr>
      <vt:lpstr>HLB célja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DLVO</vt:lpstr>
      <vt:lpstr>Derjaguin-Landau-Verwey-Overbeek</vt:lpstr>
      <vt:lpstr>PowerPoint Presentation</vt:lpstr>
      <vt:lpstr>PowerPoint Presentation</vt:lpstr>
      <vt:lpstr>Marangoni carlo giuseppe  (Marangoni-gibbs hatás)</vt:lpstr>
      <vt:lpstr>PowerPoint Presentation</vt:lpstr>
      <vt:lpstr>PowerPoint Presentation</vt:lpstr>
      <vt:lpstr>PowerPoint Presentation</vt:lpstr>
      <vt:lpstr>PowerPoint Presentation</vt:lpstr>
      <vt:lpstr>Elektromos kettős réteg</vt:lpstr>
      <vt:lpstr>Elektrosztatikus taszÍtás</vt:lpstr>
      <vt:lpstr>Kölcsönhatás totál (össz)energiája</vt:lpstr>
      <vt:lpstr>energiagát</vt:lpstr>
      <vt:lpstr>Lassú flokkuláció, stabilitási faktor</vt:lpstr>
      <vt:lpstr>Eltarthatóság &gt;kinetikai stabilitás&gt; stabilitási tényező</vt:lpstr>
      <vt:lpstr>Sztérikus stabilizáció</vt:lpstr>
      <vt:lpstr>Kölcsönhatások sztérikus gátlást okozó adszorpciós rétegekkel</vt:lpstr>
      <vt:lpstr>KétFéle taszitó hatás sztérikus gátnál</vt:lpstr>
      <vt:lpstr>Gmix  ozmotikus , keveredési  energia </vt:lpstr>
      <vt:lpstr>Gmix  ozmotikus , keveredési  energia </vt:lpstr>
      <vt:lpstr>Gel entrópikus taszitás</vt:lpstr>
      <vt:lpstr>Sztérikus kölcsönhatás szabad energiája (amikor nincs elektrosztatikus taszítás)</vt:lpstr>
      <vt:lpstr>Flokkuláció kritikus paraméterei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röviden a rövidítésekről</dc:title>
  <dc:creator>Liliána Bohus</dc:creator>
  <cp:lastModifiedBy>Liliána Bohus</cp:lastModifiedBy>
  <cp:revision>9</cp:revision>
  <dcterms:created xsi:type="dcterms:W3CDTF">2020-07-21T13:55:08Z</dcterms:created>
  <dcterms:modified xsi:type="dcterms:W3CDTF">2020-07-21T14:06:02Z</dcterms:modified>
</cp:coreProperties>
</file>